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257" r:id="rId3"/>
    <p:sldId id="333" r:id="rId4"/>
    <p:sldId id="329" r:id="rId5"/>
    <p:sldId id="334" r:id="rId6"/>
    <p:sldId id="267" r:id="rId7"/>
    <p:sldId id="268" r:id="rId8"/>
    <p:sldId id="269" r:id="rId9"/>
    <p:sldId id="270" r:id="rId10"/>
    <p:sldId id="337" r:id="rId11"/>
    <p:sldId id="272" r:id="rId12"/>
    <p:sldId id="338" r:id="rId13"/>
    <p:sldId id="274" r:id="rId14"/>
    <p:sldId id="275" r:id="rId15"/>
    <p:sldId id="277" r:id="rId16"/>
    <p:sldId id="278" r:id="rId17"/>
    <p:sldId id="279" r:id="rId18"/>
    <p:sldId id="280" r:id="rId19"/>
    <p:sldId id="281" r:id="rId20"/>
    <p:sldId id="282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339" r:id="rId29"/>
    <p:sldId id="301" r:id="rId30"/>
    <p:sldId id="302" r:id="rId31"/>
    <p:sldId id="305" r:id="rId32"/>
    <p:sldId id="344" r:id="rId33"/>
    <p:sldId id="340" r:id="rId34"/>
    <p:sldId id="315" r:id="rId35"/>
    <p:sldId id="313" r:id="rId36"/>
    <p:sldId id="312" r:id="rId37"/>
    <p:sldId id="314" r:id="rId38"/>
    <p:sldId id="316" r:id="rId39"/>
    <p:sldId id="317" r:id="rId40"/>
    <p:sldId id="318" r:id="rId41"/>
    <p:sldId id="323" r:id="rId42"/>
    <p:sldId id="325" r:id="rId43"/>
    <p:sldId id="326" r:id="rId44"/>
    <p:sldId id="327" r:id="rId45"/>
    <p:sldId id="264" r:id="rId46"/>
    <p:sldId id="263" r:id="rId47"/>
    <p:sldId id="345" r:id="rId48"/>
    <p:sldId id="261" r:id="rId49"/>
    <p:sldId id="343" r:id="rId50"/>
    <p:sldId id="346" r:id="rId51"/>
    <p:sldId id="342" r:id="rId52"/>
    <p:sldId id="347" r:id="rId53"/>
    <p:sldId id="341" r:id="rId5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F17ABC-85FB-41AD-AA0F-EBBFA0F32034}" type="datetimeFigureOut">
              <a:rPr lang="es-ES" smtClean="0"/>
              <a:t>12/06/2015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497D6-69E8-4CA8-8DFA-BF23329FD1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7920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497D6-69E8-4CA8-8DFA-BF23329FD1A9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75094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FADEB0-CD8E-4C23-A3AA-80FA3B0A0FDF}" type="slidenum">
              <a:rPr lang="en-GB" altLang="en-US" smtClean="0">
                <a:solidFill>
                  <a:prstClr val="black"/>
                </a:solidFill>
              </a:rPr>
              <a:pPr eaLnBrk="1" hangingPunct="1"/>
              <a:t>41</a:t>
            </a:fld>
            <a:endParaRPr lang="en-GB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660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83B6A9-B16F-4AB0-937B-BBB655E6AD75}" type="slidenum">
              <a:rPr lang="en-GB" altLang="en-GB" smtClean="0">
                <a:solidFill>
                  <a:prstClr val="black"/>
                </a:solidFill>
              </a:rPr>
              <a:pPr eaLnBrk="1" hangingPunct="1"/>
              <a:t>6</a:t>
            </a:fld>
            <a:endParaRPr lang="en-GB" altLang="en-GB" smtClean="0">
              <a:solidFill>
                <a:prstClr val="black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7388"/>
            <a:ext cx="4567238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875656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649A04-D2DB-4DE2-8859-1FCFD04791C8}" type="slidenum">
              <a:rPr lang="en-GB" altLang="en-US" smtClean="0">
                <a:solidFill>
                  <a:prstClr val="black"/>
                </a:solidFill>
              </a:rPr>
              <a:pPr eaLnBrk="1" hangingPunct="1"/>
              <a:t>7</a:t>
            </a:fld>
            <a:endParaRPr lang="en-GB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889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_tradnl" altLang="en-US" smtClean="0"/>
          </a:p>
        </p:txBody>
      </p:sp>
    </p:spTree>
    <p:extLst>
      <p:ext uri="{BB962C8B-B14F-4D97-AF65-F5344CB8AC3E}">
        <p14:creationId xmlns:p14="http://schemas.microsoft.com/office/powerpoint/2010/main" val="4076972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9ECD1F8-483D-4200-9EE1-9C9E7DBEC83B}" type="slidenum">
              <a:rPr lang="en-GB" sz="1200"/>
              <a:pPr eaLnBrk="1" hangingPunct="1"/>
              <a:t>24</a:t>
            </a:fld>
            <a:endParaRPr lang="en-GB" sz="120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012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9ECD1F8-483D-4200-9EE1-9C9E7DBEC83B}" type="slidenum">
              <a:rPr lang="en-GB" sz="1200"/>
              <a:pPr eaLnBrk="1" hangingPunct="1"/>
              <a:t>26</a:t>
            </a:fld>
            <a:endParaRPr lang="en-GB" sz="120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01889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E8A046-8A00-4008-BB12-8B82F8C2D3DC}" type="slidenum">
              <a:rPr lang="en-GB" altLang="en-US" smtClean="0">
                <a:solidFill>
                  <a:prstClr val="black"/>
                </a:solidFill>
              </a:rPr>
              <a:pPr eaLnBrk="1" hangingPunct="1"/>
              <a:t>30</a:t>
            </a:fld>
            <a:endParaRPr lang="en-GB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796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620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DC3F504-33CB-4410-8DCF-353C1C58F8BE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40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372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8D4B-6F7A-4E4D-A696-306FD6BDDDD4}" type="datetimeFigureOut">
              <a:rPr lang="es-ES" smtClean="0"/>
              <a:t>12/06/2015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3AF5-B69E-4CD1-8C6F-85AFB285F4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0768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8D4B-6F7A-4E4D-A696-306FD6BDDDD4}" type="datetimeFigureOut">
              <a:rPr lang="es-ES" smtClean="0"/>
              <a:t>12/06/2015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3AF5-B69E-4CD1-8C6F-85AFB285F4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7968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8D4B-6F7A-4E4D-A696-306FD6BDDDD4}" type="datetimeFigureOut">
              <a:rPr lang="es-ES" smtClean="0"/>
              <a:t>12/06/2015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3AF5-B69E-4CD1-8C6F-85AFB285F4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9253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8489950" cy="1296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14055-CE5D-4DA0-A215-467C2794DAF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20586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v.arechavala@ich.ucl.ac.uk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8C4BF-D315-42CB-8C24-88BF2240B3DD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34920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0" y="177800"/>
            <a:ext cx="8503920" cy="1003300"/>
          </a:xfrm>
        </p:spPr>
        <p:txBody>
          <a:bodyPr anchor="ctr">
            <a:normAutofit/>
          </a:bodyPr>
          <a:lstStyle>
            <a:lvl1pPr>
              <a:defRPr sz="2600">
                <a:latin typeface="Bookman Old Style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41300" y="1351280"/>
            <a:ext cx="8503920" cy="539242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latin typeface="Bookman Old Style" pitchFamily="18" charset="0"/>
              </a:defRPr>
            </a:lvl1pPr>
            <a:lvl2pPr>
              <a:spcAft>
                <a:spcPts val="600"/>
              </a:spcAft>
              <a:buClr>
                <a:schemeClr val="accent1"/>
              </a:buClr>
              <a:defRPr>
                <a:latin typeface="Bookman Old Style" pitchFamily="18" charset="0"/>
              </a:defRPr>
            </a:lvl2pPr>
            <a:lvl3pPr>
              <a:spcAft>
                <a:spcPts val="400"/>
              </a:spcAft>
              <a:buClr>
                <a:schemeClr val="accent1"/>
              </a:buClr>
              <a:defRPr>
                <a:latin typeface="Bookman Old Style" pitchFamily="18" charset="0"/>
              </a:defRPr>
            </a:lvl3pPr>
            <a:lvl4pPr marL="1314450" indent="-171450">
              <a:spcAft>
                <a:spcPts val="400"/>
              </a:spcAft>
              <a:buClr>
                <a:schemeClr val="accent1"/>
              </a:buClr>
              <a:buFontTx/>
              <a:buChar char="–"/>
              <a:defRPr sz="1400"/>
            </a:lvl4pPr>
            <a:lvl5pPr marL="1714500" indent="-171450">
              <a:spcAft>
                <a:spcPts val="400"/>
              </a:spcAft>
              <a:buClr>
                <a:schemeClr val="accent1"/>
              </a:buClr>
              <a:buFontTx/>
              <a:buChar char="–"/>
              <a:defRPr sz="1400"/>
            </a:lvl5pPr>
            <a:lvl6pPr marL="2171700" indent="-171450">
              <a:spcAft>
                <a:spcPts val="400"/>
              </a:spcAft>
              <a:buClr>
                <a:schemeClr val="accent1"/>
              </a:buClr>
              <a:buFontTx/>
              <a:buChar char="–"/>
              <a:defRPr sz="1400"/>
            </a:lvl6pPr>
            <a:lvl7pPr marL="2628900" indent="-171450">
              <a:spcAft>
                <a:spcPts val="400"/>
              </a:spcAft>
              <a:buClr>
                <a:schemeClr val="accent1"/>
              </a:buClr>
              <a:buFontTx/>
              <a:buChar char="–"/>
              <a:defRPr sz="1400" baseline="0"/>
            </a:lvl7pPr>
            <a:lvl8pPr marL="3028950" indent="-171450">
              <a:spcAft>
                <a:spcPts val="400"/>
              </a:spcAft>
              <a:buClr>
                <a:schemeClr val="accent1"/>
              </a:buClr>
              <a:buFontTx/>
              <a:buChar char="–"/>
              <a:defRPr sz="1400" baseline="0"/>
            </a:lvl8pPr>
            <a:lvl9pPr marL="3486150" indent="-171450">
              <a:spcAft>
                <a:spcPts val="400"/>
              </a:spcAft>
              <a:buClr>
                <a:schemeClr val="accent1"/>
              </a:buClr>
              <a:buFontTx/>
              <a:buChar char="–"/>
              <a:defRPr sz="1400" baseline="0"/>
            </a:lvl9pPr>
          </a:lstStyle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177800" marR="0" lvl="1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lang="en-US" dirty="0" smtClean="0"/>
              <a:t>Second level</a:t>
            </a:r>
          </a:p>
          <a:p>
            <a:pPr marL="177800" marR="0" lvl="2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lang="en-US" dirty="0" smtClean="0"/>
              <a:t>Third level</a:t>
            </a:r>
          </a:p>
          <a:p>
            <a:pPr marL="177800" marR="0" lvl="3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lang="en-US" dirty="0" smtClean="0"/>
              <a:t>Fourth level</a:t>
            </a:r>
          </a:p>
          <a:p>
            <a:pPr marL="177800" marR="0" lvl="4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206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phics Pag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648200"/>
            <a:ext cx="9144000" cy="220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214078" y="6278572"/>
            <a:ext cx="457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3F3F3F"/>
                </a:solidFill>
                <a:latin typeface="+mn-lt"/>
              </a:defRPr>
            </a:lvl1pPr>
          </a:lstStyle>
          <a:p>
            <a:pPr>
              <a:defRPr/>
            </a:pPr>
            <a:fld id="{78419B63-5B3B-44E7-A93A-656E070AE93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9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8D4B-6F7A-4E4D-A696-306FD6BDDDD4}" type="datetimeFigureOut">
              <a:rPr lang="es-ES" smtClean="0"/>
              <a:t>12/06/2015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3AF5-B69E-4CD1-8C6F-85AFB285F4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5019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8D4B-6F7A-4E4D-A696-306FD6BDDDD4}" type="datetimeFigureOut">
              <a:rPr lang="es-ES" smtClean="0"/>
              <a:t>12/06/2015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3AF5-B69E-4CD1-8C6F-85AFB285F4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225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8D4B-6F7A-4E4D-A696-306FD6BDDDD4}" type="datetimeFigureOut">
              <a:rPr lang="es-ES" smtClean="0"/>
              <a:t>12/06/2015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3AF5-B69E-4CD1-8C6F-85AFB285F4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5343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8D4B-6F7A-4E4D-A696-306FD6BDDDD4}" type="datetimeFigureOut">
              <a:rPr lang="es-ES" smtClean="0"/>
              <a:t>12/06/2015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3AF5-B69E-4CD1-8C6F-85AFB285F4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7375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8D4B-6F7A-4E4D-A696-306FD6BDDDD4}" type="datetimeFigureOut">
              <a:rPr lang="es-ES" smtClean="0"/>
              <a:t>12/06/2015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3AF5-B69E-4CD1-8C6F-85AFB285F4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9795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8D4B-6F7A-4E4D-A696-306FD6BDDDD4}" type="datetimeFigureOut">
              <a:rPr lang="es-ES" smtClean="0"/>
              <a:t>12/06/2015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3AF5-B69E-4CD1-8C6F-85AFB285F4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6853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8D4B-6F7A-4E4D-A696-306FD6BDDDD4}" type="datetimeFigureOut">
              <a:rPr lang="es-ES" smtClean="0"/>
              <a:t>12/06/2015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3AF5-B69E-4CD1-8C6F-85AFB285F4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0784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8D4B-6F7A-4E4D-A696-306FD6BDDDD4}" type="datetimeFigureOut">
              <a:rPr lang="es-ES" smtClean="0"/>
              <a:t>12/06/2015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3AF5-B69E-4CD1-8C6F-85AFB285F4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7607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18D4B-6F7A-4E4D-A696-306FD6BDDDD4}" type="datetimeFigureOut">
              <a:rPr lang="es-ES" smtClean="0"/>
              <a:t>12/06/2015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43AF5-B69E-4CD1-8C6F-85AFB285F4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8042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gif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okainc.com/body-muscle/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Documents%20and%20Settings\Mr%20Garcia\Mes%20documents\Conf&#233;rences\genethon%20DMD\GRMD-H4PV7-5m.divX.avi" TargetMode="Externa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gif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9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tif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echavala-lab.com/news/" TargetMode="External"/><Relationship Id="rId2" Type="http://schemas.openxmlformats.org/officeDocument/2006/relationships/hyperlink" Target="http://www.arechavala-lab.com/publications/for-patient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echavala-lab.com/" TargetMode="External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23" b="29601"/>
          <a:stretch/>
        </p:blipFill>
        <p:spPr>
          <a:xfrm>
            <a:off x="-36512" y="0"/>
            <a:ext cx="9240638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99592" y="1052736"/>
            <a:ext cx="7772400" cy="1470025"/>
          </a:xfrm>
        </p:spPr>
        <p:txBody>
          <a:bodyPr>
            <a:normAutofit/>
          </a:bodyPr>
          <a:lstStyle/>
          <a:p>
            <a:r>
              <a:rPr lang="es-ES" dirty="0" smtClean="0"/>
              <a:t>Investigación en enfermedades neuromusculares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59632" y="2699198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s-ES" dirty="0" smtClean="0">
                <a:solidFill>
                  <a:schemeClr val="tx1"/>
                </a:solidFill>
              </a:rPr>
              <a:t>Virginia Arechavala Gomeza</a:t>
            </a:r>
          </a:p>
          <a:p>
            <a:r>
              <a:rPr lang="es-ES" dirty="0" smtClean="0">
                <a:solidFill>
                  <a:schemeClr val="tx1"/>
                </a:solidFill>
              </a:rPr>
              <a:t>Grupo Enfermedades Neuromusculares</a:t>
            </a:r>
          </a:p>
          <a:p>
            <a:r>
              <a:rPr lang="es-ES" dirty="0" smtClean="0">
                <a:solidFill>
                  <a:schemeClr val="tx1"/>
                </a:solidFill>
              </a:rPr>
              <a:t>BioCruces, Barakaldo</a:t>
            </a:r>
          </a:p>
          <a:p>
            <a:r>
              <a:rPr lang="es-ES" dirty="0" smtClean="0">
                <a:solidFill>
                  <a:schemeClr val="tx1"/>
                </a:solidFill>
              </a:rPr>
              <a:t>Jornadas ASEM Catalunya 2015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2307" y="5589240"/>
            <a:ext cx="3683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2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ixabay.com/static/uploads/photo/2012/11/23/06/11/book-67049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3305931" cy="248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680348" y="2960402"/>
            <a:ext cx="2634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Biblioteca</a:t>
            </a: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896" y="649258"/>
            <a:ext cx="1702515" cy="2297930"/>
          </a:xfrm>
          <a:prstGeom prst="rect">
            <a:avLst/>
          </a:prstGeom>
        </p:spPr>
      </p:pic>
      <p:cxnSp>
        <p:nvCxnSpPr>
          <p:cNvPr id="12" name="Conector recto de flecha 11"/>
          <p:cNvCxnSpPr/>
          <p:nvPr/>
        </p:nvCxnSpPr>
        <p:spPr>
          <a:xfrm flipV="1">
            <a:off x="3822339" y="1718536"/>
            <a:ext cx="1086557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0" y="3483622"/>
            <a:ext cx="9144000" cy="0"/>
          </a:xfrm>
          <a:prstGeom prst="line">
            <a:avLst/>
          </a:prstGeom>
          <a:ln w="762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/>
          <p:cNvSpPr txBox="1"/>
          <p:nvPr/>
        </p:nvSpPr>
        <p:spPr>
          <a:xfrm>
            <a:off x="680348" y="3573016"/>
            <a:ext cx="1368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Cocina</a:t>
            </a: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5760153" y="4984356"/>
            <a:ext cx="1191653" cy="532876"/>
            <a:chOff x="5760153" y="4984356"/>
            <a:chExt cx="1191653" cy="532876"/>
          </a:xfrm>
        </p:grpSpPr>
        <p:cxnSp>
          <p:nvCxnSpPr>
            <p:cNvPr id="28" name="Conector recto de flecha 27"/>
            <p:cNvCxnSpPr/>
            <p:nvPr/>
          </p:nvCxnSpPr>
          <p:spPr>
            <a:xfrm flipH="1">
              <a:off x="5760153" y="5517232"/>
              <a:ext cx="1191653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CuadroTexto 30"/>
            <p:cNvSpPr txBox="1"/>
            <p:nvPr/>
          </p:nvSpPr>
          <p:spPr>
            <a:xfrm>
              <a:off x="5882680" y="4984356"/>
              <a:ext cx="10473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Cocinar</a:t>
              </a: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827584" y="4991637"/>
            <a:ext cx="4635623" cy="1093689"/>
            <a:chOff x="827584" y="4991637"/>
            <a:chExt cx="4635623" cy="1093689"/>
          </a:xfrm>
        </p:grpSpPr>
        <p:pic>
          <p:nvPicPr>
            <p:cNvPr id="32" name="Picture 3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4991637"/>
              <a:ext cx="4635623" cy="724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" name="CuadroTexto 32"/>
            <p:cNvSpPr txBox="1"/>
            <p:nvPr/>
          </p:nvSpPr>
          <p:spPr>
            <a:xfrm>
              <a:off x="2098060" y="5715994"/>
              <a:ext cx="12170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Distrofina</a:t>
              </a:r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7315839" y="895142"/>
            <a:ext cx="1800200" cy="2116398"/>
            <a:chOff x="7315839" y="895142"/>
            <a:chExt cx="1800200" cy="2116398"/>
          </a:xfrm>
        </p:grpSpPr>
        <p:pic>
          <p:nvPicPr>
            <p:cNvPr id="1028" name="Picture 4" descr="http://www.grophland.com/items/special/recipe_list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839" y="895142"/>
              <a:ext cx="1800200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CuadroTexto 17"/>
            <p:cNvSpPr txBox="1"/>
            <p:nvPr/>
          </p:nvSpPr>
          <p:spPr>
            <a:xfrm>
              <a:off x="8146163" y="2642208"/>
              <a:ext cx="7625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/>
                <a:t>RNA</a:t>
              </a:r>
              <a:endParaRPr lang="en-GB" b="1" dirty="0"/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6948264" y="4474005"/>
            <a:ext cx="2067436" cy="2285061"/>
            <a:chOff x="6948264" y="4474005"/>
            <a:chExt cx="2067436" cy="2285061"/>
          </a:xfrm>
        </p:grpSpPr>
        <p:pic>
          <p:nvPicPr>
            <p:cNvPr id="23" name="Picture 4" descr="http://www.grophland.com/items/special/recipe_list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4474005"/>
              <a:ext cx="1800200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CuadroTexto 19"/>
            <p:cNvSpPr txBox="1"/>
            <p:nvPr/>
          </p:nvSpPr>
          <p:spPr>
            <a:xfrm>
              <a:off x="7668344" y="6112735"/>
              <a:ext cx="1347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/>
                <a:t>RNA mensajero</a:t>
              </a:r>
              <a:endParaRPr lang="en-GB" b="1" dirty="0"/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6689799" y="1795242"/>
            <a:ext cx="834529" cy="562930"/>
            <a:chOff x="6689799" y="1795242"/>
            <a:chExt cx="834529" cy="562930"/>
          </a:xfrm>
        </p:grpSpPr>
        <p:cxnSp>
          <p:nvCxnSpPr>
            <p:cNvPr id="17" name="Conector recto de flecha 16"/>
            <p:cNvCxnSpPr/>
            <p:nvPr/>
          </p:nvCxnSpPr>
          <p:spPr>
            <a:xfrm>
              <a:off x="6689799" y="1795242"/>
              <a:ext cx="834529" cy="298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CuadroTexto 20"/>
            <p:cNvSpPr txBox="1"/>
            <p:nvPr/>
          </p:nvSpPr>
          <p:spPr>
            <a:xfrm>
              <a:off x="6689799" y="1988840"/>
              <a:ext cx="7625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copiar</a:t>
              </a:r>
              <a:endParaRPr lang="en-GB" dirty="0"/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7818840" y="2879834"/>
            <a:ext cx="1106286" cy="1701294"/>
            <a:chOff x="7818840" y="2879834"/>
            <a:chExt cx="1106286" cy="1701294"/>
          </a:xfrm>
        </p:grpSpPr>
        <p:sp>
          <p:nvSpPr>
            <p:cNvPr id="27" name="CuadroTexto 26"/>
            <p:cNvSpPr txBox="1"/>
            <p:nvPr/>
          </p:nvSpPr>
          <p:spPr>
            <a:xfrm>
              <a:off x="7877791" y="3530931"/>
              <a:ext cx="10473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Pasar a limpio</a:t>
              </a:r>
              <a:endParaRPr lang="en-GB" dirty="0"/>
            </a:p>
          </p:txBody>
        </p:sp>
        <p:cxnSp>
          <p:nvCxnSpPr>
            <p:cNvPr id="24" name="Conector recto de flecha 23"/>
            <p:cNvCxnSpPr/>
            <p:nvPr/>
          </p:nvCxnSpPr>
          <p:spPr>
            <a:xfrm>
              <a:off x="7818840" y="2879834"/>
              <a:ext cx="29524" cy="170129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118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5940152" y="3841675"/>
            <a:ext cx="3032901" cy="3032901"/>
            <a:chOff x="5868144" y="4149080"/>
            <a:chExt cx="3032901" cy="3032901"/>
          </a:xfrm>
        </p:grpSpPr>
        <p:pic>
          <p:nvPicPr>
            <p:cNvPr id="10" name="Picture 4" descr="http://www.grophland.com/items/special/recipe_list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4149080"/>
              <a:ext cx="3032901" cy="3032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Conector 11"/>
            <p:cNvSpPr/>
            <p:nvPr/>
          </p:nvSpPr>
          <p:spPr>
            <a:xfrm>
              <a:off x="7452320" y="5157192"/>
              <a:ext cx="360040" cy="360040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5768443" y="861464"/>
            <a:ext cx="3032901" cy="3032901"/>
            <a:chOff x="5796135" y="1288841"/>
            <a:chExt cx="3032901" cy="3032901"/>
          </a:xfrm>
        </p:grpSpPr>
        <p:pic>
          <p:nvPicPr>
            <p:cNvPr id="6" name="Picture 4" descr="http://www.grophland.com/items/special/recipe_list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5" y="1288841"/>
              <a:ext cx="3032901" cy="3032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ángulo redondeado 8"/>
            <p:cNvSpPr/>
            <p:nvPr/>
          </p:nvSpPr>
          <p:spPr>
            <a:xfrm rot="20744447">
              <a:off x="7164277" y="1984495"/>
              <a:ext cx="1152128" cy="144016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2301"/>
            <a:ext cx="8229600" cy="11430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defRPr/>
            </a:pPr>
            <a:r>
              <a:rPr lang="es-ES_tradnl" sz="2800" b="1" dirty="0">
                <a:solidFill>
                  <a:schemeClr val="accent1"/>
                </a:solidFill>
              </a:rPr>
              <a:t>~70%  de los pacientes de DMD tienen deleciones de uno o mas exones en el gen de la </a:t>
            </a:r>
            <a:r>
              <a:rPr lang="es-ES_tradnl" sz="2800" b="1" dirty="0" smtClean="0">
                <a:solidFill>
                  <a:schemeClr val="accent1"/>
                </a:solidFill>
              </a:rPr>
              <a:t>distrofina 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5135488" cy="230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44348" y="4585692"/>
            <a:ext cx="551673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s-ES_tradnl" sz="2800" b="1" dirty="0" smtClean="0">
                <a:solidFill>
                  <a:schemeClr val="accent1"/>
                </a:solidFill>
              </a:rPr>
              <a:t>15%  de los pacientes de DMD tienen mutaciones puntuales en el gen de la distrofina 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2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/>
          <a:lstStyle/>
          <a:p>
            <a:r>
              <a:rPr lang="es-ES" b="1" dirty="0" smtClean="0">
                <a:solidFill>
                  <a:schemeClr val="accent1"/>
                </a:solidFill>
              </a:rPr>
              <a:t>Buscando soluciones</a:t>
            </a:r>
            <a:endParaRPr lang="en-GB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36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0689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accent1"/>
                </a:solidFill>
              </a:rPr>
              <a:t>¿Ese gen no va? </a:t>
            </a:r>
            <a:r>
              <a:rPr lang="es-ES" b="1" dirty="0">
                <a:solidFill>
                  <a:schemeClr val="accent1"/>
                </a:solidFill>
              </a:rPr>
              <a:t>¡</a:t>
            </a:r>
            <a:r>
              <a:rPr lang="es-ES" b="1" dirty="0" smtClean="0">
                <a:solidFill>
                  <a:schemeClr val="accent1"/>
                </a:solidFill>
              </a:rPr>
              <a:t>Cambiémoslo!</a:t>
            </a:r>
            <a:br>
              <a:rPr lang="es-ES" b="1" dirty="0" smtClean="0">
                <a:solidFill>
                  <a:schemeClr val="accent1"/>
                </a:solidFill>
              </a:rPr>
            </a:br>
            <a:r>
              <a:rPr lang="es-ES" b="1" dirty="0" smtClean="0">
                <a:solidFill>
                  <a:schemeClr val="accent1"/>
                </a:solidFill>
              </a:rPr>
              <a:t>(</a:t>
            </a:r>
            <a:r>
              <a:rPr lang="es-ES" sz="4000" b="1" dirty="0" smtClean="0">
                <a:solidFill>
                  <a:schemeClr val="accent1"/>
                </a:solidFill>
              </a:rPr>
              <a:t>Terapia génica)</a:t>
            </a:r>
            <a:endParaRPr lang="es-ES" sz="4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15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accent1"/>
                </a:solidFill>
              </a:rPr>
              <a:t>1</a:t>
            </a:r>
            <a:r>
              <a:rPr lang="es-ES" b="1" baseline="30000" dirty="0" smtClean="0">
                <a:solidFill>
                  <a:schemeClr val="accent1"/>
                </a:solidFill>
              </a:rPr>
              <a:t>er</a:t>
            </a:r>
            <a:r>
              <a:rPr lang="es-ES" b="1" dirty="0" smtClean="0">
                <a:solidFill>
                  <a:schemeClr val="accent1"/>
                </a:solidFill>
              </a:rPr>
              <a:t> problema: Nuestro objetivo es el músculo</a:t>
            </a:r>
            <a:endParaRPr lang="es-ES" b="1" u="sng" dirty="0">
              <a:solidFill>
                <a:schemeClr val="accent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99992" y="1600200"/>
            <a:ext cx="4392488" cy="4525963"/>
          </a:xfrm>
        </p:spPr>
        <p:txBody>
          <a:bodyPr>
            <a:normAutofit/>
          </a:bodyPr>
          <a:lstStyle/>
          <a:p>
            <a:r>
              <a:rPr lang="es-ES" dirty="0" smtClean="0"/>
              <a:t>30%-40% de la masa</a:t>
            </a:r>
          </a:p>
          <a:p>
            <a:pPr marL="457200" lvl="1" indent="0">
              <a:buNone/>
            </a:pPr>
            <a:r>
              <a:rPr lang="es-ES" dirty="0" smtClean="0"/>
              <a:t>(8kg en un niño de 20 kg)</a:t>
            </a:r>
          </a:p>
          <a:p>
            <a:r>
              <a:rPr lang="es-ES" dirty="0" smtClean="0"/>
              <a:t>Billones de células</a:t>
            </a:r>
          </a:p>
          <a:p>
            <a:r>
              <a:rPr lang="es-ES" dirty="0" smtClean="0"/>
              <a:t>Diferenciadas (no en división) y envueltas en tejido conectivo</a:t>
            </a:r>
            <a:endParaRPr lang="es-ES" dirty="0"/>
          </a:p>
        </p:txBody>
      </p:sp>
      <p:pic>
        <p:nvPicPr>
          <p:cNvPr id="4" name="Picture 2" descr="body muscl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17638"/>
            <a:ext cx="4104888" cy="512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1187624" y="6536797"/>
            <a:ext cx="28890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hlinkClick r:id="rId3"/>
              </a:rPr>
              <a:t>http://www.aokainc.com/body-muscle/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40981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verloaded Motorcycle - 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3793776"/>
            <a:ext cx="4707607" cy="306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accent1"/>
                </a:solidFill>
              </a:rPr>
              <a:t>¿Es </a:t>
            </a:r>
            <a:r>
              <a:rPr lang="es-ES" b="1" dirty="0">
                <a:solidFill>
                  <a:schemeClr val="accent1"/>
                </a:solidFill>
              </a:rPr>
              <a:t>un virus la solución?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5050" y="1081373"/>
            <a:ext cx="8229600" cy="4525963"/>
          </a:xfrm>
        </p:spPr>
        <p:txBody>
          <a:bodyPr/>
          <a:lstStyle/>
          <a:p>
            <a:r>
              <a:rPr lang="es-ES" dirty="0"/>
              <a:t>Los virus prefieren las células en división</a:t>
            </a:r>
            <a:r>
              <a:rPr lang="en-GB" dirty="0" smtClean="0"/>
              <a:t>. </a:t>
            </a:r>
          </a:p>
          <a:p>
            <a:r>
              <a:rPr lang="es-ES" dirty="0" smtClean="0"/>
              <a:t>Los virus tienen una capacidad limitada de carga</a:t>
            </a:r>
          </a:p>
          <a:p>
            <a:pPr marL="0" indent="0">
              <a:buNone/>
            </a:pPr>
            <a:r>
              <a:rPr lang="en-GB" dirty="0" smtClean="0"/>
              <a:t>	</a:t>
            </a:r>
            <a:r>
              <a:rPr lang="es-ES" sz="2400" dirty="0" smtClean="0"/>
              <a:t>Gen de distrofina : 500 veces &gt; que la capacidad de </a:t>
            </a:r>
            <a:r>
              <a:rPr lang="es-ES" sz="2400" dirty="0" err="1" smtClean="0"/>
              <a:t>AAV</a:t>
            </a:r>
            <a:endParaRPr lang="es-ES" sz="2400" dirty="0" smtClean="0"/>
          </a:p>
          <a:p>
            <a:pPr marL="0" indent="0">
              <a:buNone/>
            </a:pPr>
            <a:r>
              <a:rPr lang="es-ES" sz="2400" dirty="0" smtClean="0"/>
              <a:t>	</a:t>
            </a:r>
            <a:r>
              <a:rPr lang="es-ES" sz="2400" dirty="0" err="1" smtClean="0"/>
              <a:t>cDNA</a:t>
            </a:r>
            <a:r>
              <a:rPr lang="es-ES" sz="2400" dirty="0" smtClean="0"/>
              <a:t> de distrofina : 20 veces &gt; que  la capacidad de </a:t>
            </a:r>
            <a:r>
              <a:rPr lang="es-ES" sz="2400" dirty="0" err="1" smtClean="0"/>
              <a:t>AAV</a:t>
            </a:r>
            <a:endParaRPr lang="es-ES" sz="2400" dirty="0" smtClean="0"/>
          </a:p>
        </p:txBody>
      </p:sp>
      <p:pic>
        <p:nvPicPr>
          <p:cNvPr id="5" name="GRMD-H4PV7-5m.divX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631" y="4702991"/>
            <a:ext cx="2436217" cy="194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683568" y="5230198"/>
            <a:ext cx="66247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/>
              <a:t>Mini y </a:t>
            </a:r>
            <a:r>
              <a:rPr lang="es-ES" sz="2800" dirty="0" err="1"/>
              <a:t>microdistrofinas</a:t>
            </a:r>
            <a:endParaRPr lang="es-ES" sz="2800" dirty="0"/>
          </a:p>
          <a:p>
            <a:pPr lvl="1"/>
            <a:r>
              <a:rPr lang="es-ES" sz="2400" dirty="0"/>
              <a:t>Probado en el modelo de perro </a:t>
            </a:r>
            <a:r>
              <a:rPr lang="es-ES" sz="2400" dirty="0" err="1"/>
              <a:t>GRMD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21202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8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accent1"/>
                </a:solidFill>
              </a:rPr>
              <a:t>¿Es </a:t>
            </a:r>
            <a:r>
              <a:rPr lang="es-ES" b="1" dirty="0">
                <a:solidFill>
                  <a:schemeClr val="accent1"/>
                </a:solidFill>
              </a:rPr>
              <a:t>un virus la solución?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>
                <a:solidFill>
                  <a:schemeClr val="bg1">
                    <a:lumMod val="65000"/>
                  </a:schemeClr>
                </a:solidFill>
              </a:rPr>
              <a:t>Los virus prefieren las células en división. </a:t>
            </a:r>
          </a:p>
          <a:p>
            <a:r>
              <a:rPr lang="es-ES" dirty="0">
                <a:solidFill>
                  <a:schemeClr val="bg1">
                    <a:lumMod val="65000"/>
                  </a:schemeClr>
                </a:solidFill>
              </a:rPr>
              <a:t>Los virus tienen una capacidad limitada de carga</a:t>
            </a:r>
          </a:p>
          <a:p>
            <a:r>
              <a:rPr lang="es-ES" dirty="0" smtClean="0"/>
              <a:t>Los virus generan una respuesta inmune </a:t>
            </a:r>
          </a:p>
          <a:p>
            <a:pPr lvl="1"/>
            <a:r>
              <a:rPr lang="es-ES" sz="2400" dirty="0" smtClean="0"/>
              <a:t>Trabajo en otros serotipos </a:t>
            </a:r>
            <a:r>
              <a:rPr lang="es-ES" sz="2400" dirty="0" err="1" smtClean="0"/>
              <a:t>AAV</a:t>
            </a:r>
            <a:r>
              <a:rPr lang="es-ES" sz="2400" dirty="0" smtClean="0"/>
              <a:t> serotipos</a:t>
            </a:r>
          </a:p>
          <a:p>
            <a:pPr lvl="1"/>
            <a:r>
              <a:rPr lang="es-ES" sz="2400" dirty="0" smtClean="0"/>
              <a:t> Posibilidad de </a:t>
            </a:r>
            <a:r>
              <a:rPr lang="es-ES" sz="2400" dirty="0" err="1" smtClean="0"/>
              <a:t>inmunomodulación</a:t>
            </a:r>
            <a:endParaRPr lang="es-ES" sz="2400" dirty="0" smtClean="0"/>
          </a:p>
          <a:p>
            <a:r>
              <a:rPr lang="es-ES" dirty="0" smtClean="0"/>
              <a:t>Un virus inyectado IV va a todas partes.</a:t>
            </a:r>
          </a:p>
          <a:p>
            <a:pPr lvl="1"/>
            <a:r>
              <a:rPr lang="es-ES" sz="2400" dirty="0" smtClean="0"/>
              <a:t>Nuevos métodos de transfusión y diana</a:t>
            </a:r>
          </a:p>
          <a:p>
            <a:r>
              <a:rPr lang="es-ES" dirty="0" smtClean="0"/>
              <a:t>La producción de suficiente cantidad de virus es complicada.</a:t>
            </a:r>
          </a:p>
          <a:p>
            <a:pPr lvl="1"/>
            <a:r>
              <a:rPr lang="es-ES" dirty="0" smtClean="0"/>
              <a:t>Los procesos de manufactura han mejorado mucho</a:t>
            </a:r>
            <a:r>
              <a:rPr lang="en-GB" dirty="0" smtClean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90514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7413" y="11698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accent1"/>
                </a:solidFill>
              </a:rPr>
              <a:t>¿Cuánto falta para un tratamiento de terapia génica para DMD?</a:t>
            </a:r>
            <a:endParaRPr lang="es-ES" b="1" dirty="0">
              <a:solidFill>
                <a:schemeClr val="accent1"/>
              </a:solidFill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447413" y="16288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s-ES" dirty="0" smtClean="0"/>
              <a:t>Se está trabajando en ello</a:t>
            </a:r>
          </a:p>
          <a:p>
            <a:r>
              <a:rPr lang="es-ES" b="1" dirty="0" err="1" smtClean="0"/>
              <a:t>Alipogene</a:t>
            </a:r>
            <a:r>
              <a:rPr lang="es-ES" b="1" dirty="0" smtClean="0"/>
              <a:t> </a:t>
            </a:r>
            <a:r>
              <a:rPr lang="es-ES" b="1" dirty="0" err="1"/>
              <a:t>tiparvovec</a:t>
            </a:r>
            <a:r>
              <a:rPr lang="es-ES" b="1" dirty="0"/>
              <a:t> (</a:t>
            </a:r>
            <a:r>
              <a:rPr lang="es-ES" b="1" dirty="0" err="1"/>
              <a:t>Glybera</a:t>
            </a:r>
            <a:r>
              <a:rPr lang="es-ES" b="1" dirty="0"/>
              <a:t>)</a:t>
            </a:r>
          </a:p>
          <a:p>
            <a:pPr lvl="1"/>
            <a:r>
              <a:rPr lang="es-ES" sz="2000" dirty="0" smtClean="0"/>
              <a:t>Medicamento basado en un virus AAV1</a:t>
            </a:r>
            <a:r>
              <a:rPr lang="en-GB" sz="2000" dirty="0" smtClean="0"/>
              <a:t> </a:t>
            </a:r>
            <a:r>
              <a:rPr lang="en-GB" sz="2000" dirty="0" err="1" smtClean="0"/>
              <a:t>autorizado</a:t>
            </a:r>
            <a:r>
              <a:rPr lang="en-GB" sz="2000" dirty="0" smtClean="0"/>
              <a:t> en Europa (Oct 2012)  para la </a:t>
            </a:r>
            <a:r>
              <a:rPr lang="en-US" sz="2000" dirty="0" smtClean="0"/>
              <a:t>lipoprotein lipase deficiency (</a:t>
            </a:r>
            <a:r>
              <a:rPr lang="en-US" sz="2000" dirty="0" err="1" smtClean="0"/>
              <a:t>LPLD</a:t>
            </a:r>
            <a:r>
              <a:rPr lang="en-US" sz="2000" dirty="0" smtClean="0"/>
              <a:t>),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err="1" smtClean="0"/>
              <a:t>causa</a:t>
            </a:r>
            <a:r>
              <a:rPr lang="en-US" sz="2000" dirty="0" smtClean="0"/>
              <a:t> pancreatitis grave.</a:t>
            </a:r>
            <a:endParaRPr lang="en-GB" sz="2000" dirty="0" smtClean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err="1" smtClean="0"/>
              <a:t>Ef</a:t>
            </a:r>
            <a:r>
              <a:rPr lang="es-ES" dirty="0" err="1" smtClean="0"/>
              <a:t>icacia</a:t>
            </a:r>
            <a:r>
              <a:rPr lang="es-ES" dirty="0" smtClean="0"/>
              <a:t> aun por demostrar</a:t>
            </a:r>
          </a:p>
          <a:p>
            <a:r>
              <a:rPr lang="es-ES" dirty="0" smtClean="0"/>
              <a:t>Coste $1.6 Millón/tratamiento</a:t>
            </a:r>
          </a:p>
          <a:p>
            <a:r>
              <a:rPr lang="es-ES" dirty="0" smtClean="0"/>
              <a:t>Pero… está abriendo el camino al resto. </a:t>
            </a:r>
            <a:endParaRPr lang="es-ES" dirty="0"/>
          </a:p>
        </p:txBody>
      </p:sp>
      <p:pic>
        <p:nvPicPr>
          <p:cNvPr id="3076" name="Picture 4" descr="http://www.mamanatural.com.mx/wp-content/uploads/2013/01/027adc2f7724126597110041b83f23ac_article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3501008"/>
            <a:ext cx="3419872" cy="19216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92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043" y="2636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accent1"/>
                </a:solidFill>
              </a:rPr>
              <a:t>¿Falta músculo? Reemplázalo</a:t>
            </a:r>
            <a:br>
              <a:rPr lang="es-ES" b="1" dirty="0" smtClean="0">
                <a:solidFill>
                  <a:schemeClr val="accent1"/>
                </a:solidFill>
              </a:rPr>
            </a:br>
            <a:r>
              <a:rPr lang="es-ES" sz="3100" b="1" dirty="0" smtClean="0">
                <a:solidFill>
                  <a:schemeClr val="accent1"/>
                </a:solidFill>
              </a:rPr>
              <a:t>(Terapia celular-buscando la célula madre perfecta)</a:t>
            </a:r>
            <a:r>
              <a:rPr lang="es-ES" dirty="0"/>
              <a:t/>
            </a:r>
            <a:br>
              <a:rPr lang="es-ES" dirty="0"/>
            </a:br>
            <a:endParaRPr lang="es-E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38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chemeClr val="accent1"/>
                </a:solidFill>
              </a:rPr>
              <a:t>Mioblastos</a:t>
            </a:r>
            <a:r>
              <a:rPr lang="en-GB" b="1" dirty="0" smtClean="0">
                <a:solidFill>
                  <a:schemeClr val="accent1"/>
                </a:solidFill>
              </a:rPr>
              <a:t> =&gt; </a:t>
            </a:r>
            <a:r>
              <a:rPr lang="en-GB" b="1" dirty="0" err="1" smtClean="0">
                <a:solidFill>
                  <a:schemeClr val="accent1"/>
                </a:solidFill>
              </a:rPr>
              <a:t>miotubos</a:t>
            </a:r>
            <a:endParaRPr lang="en-GB" b="1" dirty="0">
              <a:solidFill>
                <a:schemeClr val="accent1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274" y="1358833"/>
            <a:ext cx="9149273" cy="5499168"/>
          </a:xfrm>
        </p:spPr>
      </p:pic>
    </p:spTree>
    <p:extLst>
      <p:ext uri="{BB962C8B-B14F-4D97-AF65-F5344CB8AC3E}">
        <p14:creationId xmlns:p14="http://schemas.microsoft.com/office/powerpoint/2010/main" val="419840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¿Qué </a:t>
            </a:r>
            <a:r>
              <a:rPr lang="es-ES" b="1" dirty="0" smtClean="0">
                <a:solidFill>
                  <a:srgbClr val="FF0000"/>
                </a:solidFill>
              </a:rPr>
              <a:t>hacen </a:t>
            </a:r>
            <a:r>
              <a:rPr lang="es-ES" dirty="0" smtClean="0"/>
              <a:t>los </a:t>
            </a:r>
            <a:r>
              <a:rPr lang="es-ES" dirty="0"/>
              <a:t>investigadores en sus laboratorios?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¿Qué estudian los investigadores?</a:t>
            </a:r>
          </a:p>
          <a:p>
            <a:pPr lvl="1"/>
            <a:r>
              <a:rPr lang="es-ES" dirty="0" smtClean="0"/>
              <a:t>La teoría</a:t>
            </a:r>
          </a:p>
          <a:p>
            <a:pPr lvl="1"/>
            <a:r>
              <a:rPr lang="es-ES" dirty="0" smtClean="0"/>
              <a:t>La práctica</a:t>
            </a:r>
          </a:p>
          <a:p>
            <a:pPr lvl="1"/>
            <a:r>
              <a:rPr lang="es-ES" dirty="0" smtClean="0"/>
              <a:t>¿Cómo hacer llegar esta investigación a los pacientes? (Terapias) </a:t>
            </a:r>
          </a:p>
          <a:p>
            <a:r>
              <a:rPr lang="es-ES" dirty="0" smtClean="0"/>
              <a:t>Y, una vez que entienden el problema, ¿Como abordan esto los investigadores?</a:t>
            </a:r>
          </a:p>
          <a:p>
            <a:pPr lvl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26500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accent1"/>
                </a:solidFill>
              </a:rPr>
              <a:t>Célula madre muscular: </a:t>
            </a:r>
            <a:r>
              <a:rPr lang="es-ES" b="1" dirty="0" err="1" smtClean="0">
                <a:solidFill>
                  <a:schemeClr val="accent1"/>
                </a:solidFill>
              </a:rPr>
              <a:t>satellite</a:t>
            </a:r>
            <a:r>
              <a:rPr lang="es-ES" b="1" dirty="0" smtClean="0">
                <a:solidFill>
                  <a:schemeClr val="accent1"/>
                </a:solidFill>
              </a:rPr>
              <a:t> </a:t>
            </a:r>
            <a:r>
              <a:rPr lang="es-ES" b="1" dirty="0" err="1" smtClean="0">
                <a:solidFill>
                  <a:schemeClr val="accent1"/>
                </a:solidFill>
              </a:rPr>
              <a:t>cell</a:t>
            </a:r>
            <a:endParaRPr lang="es-ES" b="1" dirty="0">
              <a:solidFill>
                <a:schemeClr val="accent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801"/>
          <a:stretch/>
        </p:blipFill>
        <p:spPr>
          <a:xfrm>
            <a:off x="457200" y="1417638"/>
            <a:ext cx="2948210" cy="2901937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11560" y="4509120"/>
            <a:ext cx="295232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Zammit</a:t>
            </a:r>
            <a:r>
              <a:rPr kumimoji="0" lang="es-ES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J </a:t>
            </a:r>
            <a:r>
              <a:rPr kumimoji="0" lang="es-ES" sz="11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Histochem</a:t>
            </a:r>
            <a:r>
              <a:rPr kumimoji="0" lang="es-ES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sz="11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Cytochem</a:t>
            </a:r>
            <a:r>
              <a:rPr kumimoji="0" lang="es-ES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2006</a:t>
            </a: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3779912" y="1600200"/>
            <a:ext cx="5328592" cy="4525963"/>
          </a:xfrm>
        </p:spPr>
        <p:txBody>
          <a:bodyPr>
            <a:normAutofit/>
          </a:bodyPr>
          <a:lstStyle/>
          <a:p>
            <a:r>
              <a:rPr lang="es-ES" dirty="0" smtClean="0"/>
              <a:t>Las </a:t>
            </a:r>
            <a:r>
              <a:rPr lang="es-ES" dirty="0" err="1" smtClean="0"/>
              <a:t>satellite</a:t>
            </a:r>
            <a:r>
              <a:rPr lang="es-ES" dirty="0" smtClean="0"/>
              <a:t> </a:t>
            </a:r>
            <a:r>
              <a:rPr lang="es-ES" dirty="0" err="1" smtClean="0"/>
              <a:t>cells</a:t>
            </a:r>
            <a:r>
              <a:rPr lang="es-ES" dirty="0" smtClean="0"/>
              <a:t> no viajan por el torrente sanguíneo</a:t>
            </a:r>
          </a:p>
          <a:p>
            <a:pPr lvl="1"/>
            <a:r>
              <a:rPr lang="es-ES" dirty="0" smtClean="0"/>
              <a:t>Han de ser inyectadas en músculo (</a:t>
            </a:r>
            <a:r>
              <a:rPr lang="es-ES" dirty="0" err="1" smtClean="0"/>
              <a:t>IM</a:t>
            </a:r>
            <a:r>
              <a:rPr lang="es-ES" dirty="0" smtClean="0"/>
              <a:t>)</a:t>
            </a:r>
          </a:p>
          <a:p>
            <a:r>
              <a:rPr lang="es-ES" dirty="0" smtClean="0"/>
              <a:t>Sólo migran 1-2mm desde el lugar de inyección.</a:t>
            </a:r>
          </a:p>
          <a:p>
            <a:pPr marL="457200" lvl="1" indent="0">
              <a:buNone/>
            </a:pPr>
            <a:endParaRPr lang="es-E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046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1294" y="92577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err="1" smtClean="0">
                <a:solidFill>
                  <a:schemeClr val="accent1"/>
                </a:solidFill>
              </a:rPr>
              <a:t>Otras</a:t>
            </a:r>
            <a:r>
              <a:rPr lang="en-GB" b="1" dirty="0" smtClean="0">
                <a:solidFill>
                  <a:schemeClr val="accent1"/>
                </a:solidFill>
              </a:rPr>
              <a:t> </a:t>
            </a:r>
            <a:r>
              <a:rPr lang="en-GB" b="1" dirty="0" err="1" smtClean="0">
                <a:solidFill>
                  <a:schemeClr val="accent1"/>
                </a:solidFill>
              </a:rPr>
              <a:t>células</a:t>
            </a:r>
            <a:r>
              <a:rPr lang="en-GB" b="1" dirty="0" smtClean="0">
                <a:solidFill>
                  <a:schemeClr val="accent1"/>
                </a:solidFill>
              </a:rPr>
              <a:t> </a:t>
            </a:r>
            <a:r>
              <a:rPr lang="en-GB" b="1" dirty="0" err="1" smtClean="0">
                <a:solidFill>
                  <a:schemeClr val="accent1"/>
                </a:solidFill>
              </a:rPr>
              <a:t>madre</a:t>
            </a:r>
            <a:r>
              <a:rPr lang="en-GB" b="1" dirty="0" smtClean="0">
                <a:solidFill>
                  <a:schemeClr val="accent1"/>
                </a:solidFill>
              </a:rPr>
              <a:t> </a:t>
            </a:r>
            <a:r>
              <a:rPr lang="en-GB" b="1" dirty="0" err="1" smtClean="0">
                <a:solidFill>
                  <a:schemeClr val="accent1"/>
                </a:solidFill>
              </a:rPr>
              <a:t>musculares</a:t>
            </a:r>
            <a:endParaRPr lang="en-GB" b="1" dirty="0">
              <a:solidFill>
                <a:schemeClr val="accent1"/>
              </a:solidFill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547664" y="1052737"/>
            <a:ext cx="5509931" cy="5805264"/>
            <a:chOff x="482" y="249"/>
            <a:chExt cx="3318" cy="3504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" y="249"/>
              <a:ext cx="3318" cy="3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Line 6"/>
            <p:cNvSpPr>
              <a:spLocks noChangeShapeType="1"/>
            </p:cNvSpPr>
            <p:nvPr/>
          </p:nvSpPr>
          <p:spPr bwMode="auto">
            <a:xfrm flipH="1" flipV="1">
              <a:off x="1570" y="1474"/>
              <a:ext cx="227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H="1" flipV="1">
              <a:off x="1207" y="1066"/>
              <a:ext cx="91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V="1">
              <a:off x="2205" y="1565"/>
              <a:ext cx="227" cy="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 flipV="1">
              <a:off x="2523" y="884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V="1">
              <a:off x="2659" y="1292"/>
              <a:ext cx="68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2296" y="2154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2840" y="2154"/>
              <a:ext cx="363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2160" y="2381"/>
              <a:ext cx="272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2750" y="2835"/>
              <a:ext cx="181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 flipH="1">
              <a:off x="1480" y="2699"/>
              <a:ext cx="408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 flipH="1">
              <a:off x="935" y="3016"/>
              <a:ext cx="272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 flipH="1" flipV="1">
              <a:off x="1480" y="2245"/>
              <a:ext cx="453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 flipH="1" flipV="1">
              <a:off x="1162" y="2064"/>
              <a:ext cx="227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7061449" y="6015716"/>
            <a:ext cx="188458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Courtesy of Dr Carl Adkin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49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00100" lvl="2" indent="0">
              <a:buNone/>
            </a:pPr>
            <a:endParaRPr lang="en-GB" sz="2200" dirty="0" smtClean="0"/>
          </a:p>
          <a:p>
            <a:r>
              <a:rPr lang="es-ES" sz="3000" dirty="0" smtClean="0"/>
              <a:t>Italia (Giulio </a:t>
            </a:r>
            <a:r>
              <a:rPr lang="es-ES" sz="3000" dirty="0" err="1" smtClean="0"/>
              <a:t>Cossu</a:t>
            </a:r>
            <a:r>
              <a:rPr lang="es-ES" sz="3000" dirty="0" smtClean="0"/>
              <a:t>).</a:t>
            </a:r>
          </a:p>
          <a:p>
            <a:r>
              <a:rPr lang="es-ES" sz="3000" dirty="0" smtClean="0"/>
              <a:t>5 pacientes, </a:t>
            </a:r>
            <a:r>
              <a:rPr lang="es-ES" sz="3000" dirty="0" err="1" smtClean="0"/>
              <a:t>mesangioblastos</a:t>
            </a:r>
            <a:r>
              <a:rPr lang="es-ES" sz="3000" dirty="0" smtClean="0"/>
              <a:t> cultivados de biopsia de hermanos sanos.</a:t>
            </a:r>
          </a:p>
          <a:p>
            <a:r>
              <a:rPr lang="es-ES" sz="3000" dirty="0" smtClean="0"/>
              <a:t>Muchos problemas regulatorios y de cultivo en condiciones necesarias.</a:t>
            </a:r>
          </a:p>
          <a:p>
            <a:r>
              <a:rPr lang="es-ES" sz="3000" dirty="0" smtClean="0"/>
              <a:t>Resultados poco prometedores… pero el conocimiento adquirido es muy valioso. </a:t>
            </a:r>
            <a:endParaRPr lang="es-ES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u="sng" dirty="0" smtClean="0">
                <a:solidFill>
                  <a:schemeClr val="accent1"/>
                </a:solidFill>
              </a:rPr>
              <a:t>ENSAYO CLÍNICO  TERAPIA CELULAR  DMD </a:t>
            </a:r>
            <a:endParaRPr lang="es-E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22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9552" y="2420888"/>
            <a:ext cx="8229600" cy="187220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ES" sz="4400" b="1" dirty="0" smtClean="0">
                <a:solidFill>
                  <a:schemeClr val="accent1"/>
                </a:solidFill>
              </a:rPr>
              <a:t>La terapia génica y celular están aún algo lejos de la práctica clínica… pero llegarán.</a:t>
            </a:r>
            <a:endParaRPr lang="es-ES" sz="4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76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50" y="198438"/>
            <a:ext cx="7772400" cy="7826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b="1" dirty="0" err="1" smtClean="0">
                <a:solidFill>
                  <a:schemeClr val="accent1"/>
                </a:solidFill>
              </a:rPr>
              <a:t>Medicamentos</a:t>
            </a:r>
            <a:r>
              <a:rPr lang="en-GB" sz="4000" b="1" dirty="0" smtClean="0">
                <a:solidFill>
                  <a:schemeClr val="accent1"/>
                </a:solidFill>
              </a:rPr>
              <a:t> “</a:t>
            </a:r>
            <a:r>
              <a:rPr lang="en-GB" sz="4000" b="1" dirty="0" err="1" smtClean="0">
                <a:solidFill>
                  <a:schemeClr val="accent1"/>
                </a:solidFill>
              </a:rPr>
              <a:t>avanzados</a:t>
            </a:r>
            <a:r>
              <a:rPr lang="en-GB" sz="4000" b="1" dirty="0" smtClean="0">
                <a:solidFill>
                  <a:schemeClr val="accent1"/>
                </a:solidFill>
              </a:rPr>
              <a:t>” para DMD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12776"/>
            <a:ext cx="8496943" cy="5051004"/>
          </a:xfrm>
        </p:spPr>
        <p:txBody>
          <a:bodyPr>
            <a:normAutofit/>
          </a:bodyPr>
          <a:lstStyle/>
          <a:p>
            <a:pPr marL="342900" lvl="2" indent="-342900"/>
            <a:r>
              <a:rPr lang="es-ES" b="1" u="sng" dirty="0" smtClean="0">
                <a:solidFill>
                  <a:schemeClr val="accent1"/>
                </a:solidFill>
              </a:rPr>
              <a:t>Tratando las consecuencias de la ausencia de distrofina</a:t>
            </a:r>
            <a:r>
              <a:rPr lang="es-ES" dirty="0" smtClean="0">
                <a:solidFill>
                  <a:schemeClr val="accent1"/>
                </a:solidFill>
              </a:rPr>
              <a:t/>
            </a:r>
            <a:br>
              <a:rPr lang="es-ES" dirty="0" smtClean="0">
                <a:solidFill>
                  <a:schemeClr val="accent1"/>
                </a:solidFill>
              </a:rPr>
            </a:br>
            <a:r>
              <a:rPr lang="es-ES" sz="1800" dirty="0" smtClean="0"/>
              <a:t>	</a:t>
            </a:r>
            <a:r>
              <a:rPr lang="es-ES" dirty="0" smtClean="0"/>
              <a:t>- aumentar la masa muscular</a:t>
            </a:r>
          </a:p>
          <a:p>
            <a:pPr eaLnBrk="1" hangingPunct="1"/>
            <a:endParaRPr lang="es-ES" sz="2400" b="1" u="sng" dirty="0" smtClean="0"/>
          </a:p>
          <a:p>
            <a:pPr eaLnBrk="1" hangingPunct="1"/>
            <a:r>
              <a:rPr lang="es-ES" sz="2400" b="1" u="sng" dirty="0" smtClean="0">
                <a:solidFill>
                  <a:schemeClr val="accent1"/>
                </a:solidFill>
              </a:rPr>
              <a:t>Restaurando el principal problema bioquímico: mejorando la integridad de las fibras musculares</a:t>
            </a:r>
          </a:p>
          <a:p>
            <a:pPr lvl="2"/>
            <a:r>
              <a:rPr lang="es-ES" u="sng" dirty="0" smtClean="0"/>
              <a:t>Indirectamente</a:t>
            </a:r>
            <a:r>
              <a:rPr lang="es-ES" dirty="0" smtClean="0"/>
              <a:t>: regulación farmacológica de la </a:t>
            </a:r>
            <a:r>
              <a:rPr lang="es-ES" b="1" dirty="0" err="1" smtClean="0"/>
              <a:t>utrofina</a:t>
            </a:r>
            <a:r>
              <a:rPr lang="es-ES" dirty="0" smtClean="0"/>
              <a:t>. </a:t>
            </a:r>
          </a:p>
          <a:p>
            <a:pPr lvl="2"/>
            <a:r>
              <a:rPr lang="es-ES" u="sng" dirty="0" smtClean="0"/>
              <a:t>Directamente</a:t>
            </a:r>
            <a:r>
              <a:rPr lang="es-ES" dirty="0" smtClean="0"/>
              <a:t>: defecto primario</a:t>
            </a:r>
          </a:p>
          <a:p>
            <a:pPr lvl="3"/>
            <a:r>
              <a:rPr lang="es-ES" dirty="0" smtClean="0"/>
              <a:t>Reemplazar el gen de la distrofina (terapia génica convencional)</a:t>
            </a:r>
          </a:p>
          <a:p>
            <a:pPr lvl="3"/>
            <a:r>
              <a:rPr lang="es-ES" sz="1800" dirty="0" smtClean="0"/>
              <a:t>Reparar el </a:t>
            </a:r>
            <a:r>
              <a:rPr lang="es-ES" sz="1800" dirty="0" err="1" smtClean="0"/>
              <a:t>mRNA</a:t>
            </a:r>
            <a:endParaRPr lang="es-ES" sz="1800" dirty="0" smtClean="0"/>
          </a:p>
          <a:p>
            <a:pPr lvl="4"/>
            <a:r>
              <a:rPr lang="es-ES" sz="1600" dirty="0" smtClean="0"/>
              <a:t>i</a:t>
            </a:r>
            <a:r>
              <a:rPr lang="es-ES" sz="1600" dirty="0"/>
              <a:t>. </a:t>
            </a:r>
            <a:r>
              <a:rPr lang="es-ES" sz="1600" dirty="0" err="1"/>
              <a:t>Read</a:t>
            </a:r>
            <a:r>
              <a:rPr lang="es-ES" sz="1600" dirty="0"/>
              <a:t> </a:t>
            </a:r>
            <a:r>
              <a:rPr lang="es-ES" sz="1600" dirty="0" err="1"/>
              <a:t>through</a:t>
            </a:r>
            <a:r>
              <a:rPr lang="es-ES" sz="1600" dirty="0"/>
              <a:t> stop </a:t>
            </a:r>
            <a:r>
              <a:rPr lang="es-ES" sz="1600" dirty="0" err="1" smtClean="0"/>
              <a:t>codons</a:t>
            </a:r>
            <a:endParaRPr lang="en-GB" sz="1600" dirty="0" smtClean="0"/>
          </a:p>
          <a:p>
            <a:pPr lvl="4"/>
            <a:r>
              <a:rPr lang="es-ES" sz="1600" b="1" dirty="0" err="1" smtClean="0"/>
              <a:t>Exon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skipping</a:t>
            </a:r>
            <a:r>
              <a:rPr lang="es-ES" sz="1600" b="1" dirty="0" smtClean="0"/>
              <a:t> SALTO DEL </a:t>
            </a:r>
            <a:r>
              <a:rPr lang="es-ES" sz="1600" b="1" dirty="0" err="1" smtClean="0"/>
              <a:t>EXON</a:t>
            </a:r>
            <a:r>
              <a:rPr lang="en-GB" dirty="0" smtClean="0"/>
              <a:t>		</a:t>
            </a:r>
          </a:p>
        </p:txBody>
      </p:sp>
      <p:sp>
        <p:nvSpPr>
          <p:cNvPr id="61445" name="Line 5"/>
          <p:cNvSpPr>
            <a:spLocks noChangeShapeType="1"/>
          </p:cNvSpPr>
          <p:nvPr/>
        </p:nvSpPr>
        <p:spPr bwMode="auto">
          <a:xfrm>
            <a:off x="684213" y="1125538"/>
            <a:ext cx="7559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35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00026"/>
            <a:ext cx="8229600" cy="1143000"/>
          </a:xfrm>
        </p:spPr>
        <p:txBody>
          <a:bodyPr/>
          <a:lstStyle/>
          <a:p>
            <a:r>
              <a:rPr lang="es-ES" b="1" dirty="0" smtClean="0">
                <a:solidFill>
                  <a:schemeClr val="accent1"/>
                </a:solidFill>
              </a:rPr>
              <a:t>Aumentando la masa muscular</a:t>
            </a:r>
            <a:endParaRPr lang="es-ES" b="1" dirty="0">
              <a:solidFill>
                <a:schemeClr val="accent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1540" y="1343026"/>
            <a:ext cx="8229600" cy="4525963"/>
          </a:xfrm>
        </p:spPr>
        <p:txBody>
          <a:bodyPr/>
          <a:lstStyle/>
          <a:p>
            <a:r>
              <a:rPr lang="es-ES" dirty="0" err="1" smtClean="0"/>
              <a:t>Insulin</a:t>
            </a:r>
            <a:r>
              <a:rPr lang="es-ES" dirty="0" smtClean="0"/>
              <a:t> </a:t>
            </a:r>
            <a:r>
              <a:rPr lang="es-ES" dirty="0" err="1" smtClean="0"/>
              <a:t>type</a:t>
            </a:r>
            <a:r>
              <a:rPr lang="es-ES" dirty="0" smtClean="0"/>
              <a:t> </a:t>
            </a:r>
            <a:r>
              <a:rPr lang="es-ES" dirty="0" err="1" smtClean="0"/>
              <a:t>growth</a:t>
            </a:r>
            <a:r>
              <a:rPr lang="es-ES" dirty="0" smtClean="0"/>
              <a:t> factor (IGF-1)</a:t>
            </a:r>
          </a:p>
          <a:p>
            <a:r>
              <a:rPr lang="es-ES" dirty="0" smtClean="0"/>
              <a:t>Inhibición </a:t>
            </a:r>
            <a:r>
              <a:rPr lang="es-ES" dirty="0" err="1" smtClean="0"/>
              <a:t>Miostatina</a:t>
            </a:r>
            <a:r>
              <a:rPr lang="es-ES" dirty="0" smtClean="0"/>
              <a:t> </a:t>
            </a:r>
          </a:p>
          <a:p>
            <a:pPr lvl="1"/>
            <a:r>
              <a:rPr lang="es-ES" sz="2400" dirty="0" smtClean="0"/>
              <a:t>Anticuerpos contra </a:t>
            </a:r>
            <a:r>
              <a:rPr lang="es-ES" sz="2400" dirty="0" err="1" smtClean="0"/>
              <a:t>myostatin</a:t>
            </a:r>
            <a:r>
              <a:rPr lang="es-ES" sz="2400" dirty="0" smtClean="0"/>
              <a:t> (</a:t>
            </a:r>
            <a:r>
              <a:rPr lang="es-ES" sz="2400" dirty="0" err="1" smtClean="0"/>
              <a:t>ongoing</a:t>
            </a:r>
            <a:r>
              <a:rPr lang="es-ES" sz="2400" dirty="0" smtClean="0"/>
              <a:t> </a:t>
            </a:r>
            <a:r>
              <a:rPr lang="es-ES" sz="2400" dirty="0" err="1" smtClean="0"/>
              <a:t>trials</a:t>
            </a:r>
            <a:r>
              <a:rPr lang="es-ES" sz="2400" dirty="0" smtClean="0"/>
              <a:t>, Pfizer)</a:t>
            </a:r>
          </a:p>
          <a:p>
            <a:pPr lvl="1"/>
            <a:r>
              <a:rPr lang="es-ES" sz="2400" dirty="0" smtClean="0"/>
              <a:t>Receptores solubles para la </a:t>
            </a:r>
            <a:r>
              <a:rPr lang="es-ES" sz="2400" dirty="0" err="1" smtClean="0"/>
              <a:t>myostatin</a:t>
            </a:r>
            <a:r>
              <a:rPr lang="es-ES" sz="2400" dirty="0" smtClean="0"/>
              <a:t> (ACE-031, </a:t>
            </a:r>
            <a:r>
              <a:rPr lang="es-ES" sz="2400" dirty="0" err="1" smtClean="0"/>
              <a:t>Acceleron</a:t>
            </a:r>
            <a:r>
              <a:rPr lang="es-ES" sz="2400" dirty="0" smtClean="0"/>
              <a:t>)→Ensayo detenido por efectos secundarios, sangrado de encías y nariz)</a:t>
            </a:r>
          </a:p>
          <a:p>
            <a:pPr lvl="1"/>
            <a:r>
              <a:rPr lang="es-ES" sz="2400" dirty="0" smtClean="0"/>
              <a:t>Terapia génica con </a:t>
            </a:r>
            <a:r>
              <a:rPr lang="es-ES" sz="2400" dirty="0" err="1" smtClean="0"/>
              <a:t>folistatina</a:t>
            </a:r>
            <a:r>
              <a:rPr lang="es-ES" sz="2400" dirty="0" smtClean="0"/>
              <a:t> (ensayo con un vector </a:t>
            </a:r>
            <a:r>
              <a:rPr lang="es-ES" sz="2400" dirty="0" err="1" smtClean="0"/>
              <a:t>AAV</a:t>
            </a:r>
            <a:r>
              <a:rPr lang="es-ES" sz="2400" dirty="0" smtClean="0"/>
              <a:t>)</a:t>
            </a:r>
          </a:p>
          <a:p>
            <a:pPr lvl="1"/>
            <a:endParaRPr lang="es-ES" sz="2400" dirty="0"/>
          </a:p>
        </p:txBody>
      </p:sp>
      <p:pic>
        <p:nvPicPr>
          <p:cNvPr id="13314" name="Picture 2" descr="http://i.imgur.com/mYHqxz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2564904"/>
            <a:ext cx="5563525" cy="403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36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50" y="198438"/>
            <a:ext cx="7772400" cy="782637"/>
          </a:xfrm>
        </p:spPr>
        <p:txBody>
          <a:bodyPr/>
          <a:lstStyle/>
          <a:p>
            <a:pPr eaLnBrk="1" hangingPunct="1"/>
            <a:r>
              <a:rPr lang="en-GB" sz="4000" b="1" dirty="0" err="1" smtClean="0">
                <a:solidFill>
                  <a:schemeClr val="accent1"/>
                </a:solidFill>
              </a:rPr>
              <a:t>Drogas</a:t>
            </a:r>
            <a:r>
              <a:rPr lang="en-GB" sz="4000" b="1" dirty="0" smtClean="0">
                <a:solidFill>
                  <a:schemeClr val="accent1"/>
                </a:solidFill>
              </a:rPr>
              <a:t> “</a:t>
            </a:r>
            <a:r>
              <a:rPr lang="en-GB" sz="4000" b="1" dirty="0" err="1" smtClean="0">
                <a:solidFill>
                  <a:schemeClr val="accent1"/>
                </a:solidFill>
              </a:rPr>
              <a:t>avanzadas</a:t>
            </a:r>
            <a:r>
              <a:rPr lang="en-GB" sz="4000" b="1" dirty="0" smtClean="0">
                <a:solidFill>
                  <a:schemeClr val="accent1"/>
                </a:solidFill>
              </a:rPr>
              <a:t>” para DMD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12776"/>
            <a:ext cx="8496943" cy="5051004"/>
          </a:xfrm>
        </p:spPr>
        <p:txBody>
          <a:bodyPr>
            <a:normAutofit/>
          </a:bodyPr>
          <a:lstStyle/>
          <a:p>
            <a:pPr marL="342900" lvl="2" indent="-342900"/>
            <a:r>
              <a:rPr lang="es-ES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Tratando las consecuencias de la ausencia de distrofina</a:t>
            </a:r>
            <a:r>
              <a:rPr lang="es-ES" dirty="0" smtClean="0">
                <a:solidFill>
                  <a:schemeClr val="accent1"/>
                </a:solidFill>
              </a:rPr>
              <a:t/>
            </a:r>
            <a:br>
              <a:rPr lang="es-ES" dirty="0" smtClean="0">
                <a:solidFill>
                  <a:schemeClr val="accent1"/>
                </a:solidFill>
              </a:rPr>
            </a:br>
            <a:r>
              <a:rPr lang="es-ES" sz="1800" dirty="0" smtClean="0"/>
              <a:t>	</a:t>
            </a:r>
            <a:r>
              <a:rPr lang="es-ES" dirty="0" smtClean="0">
                <a:solidFill>
                  <a:schemeClr val="bg1">
                    <a:lumMod val="65000"/>
                  </a:schemeClr>
                </a:solidFill>
              </a:rPr>
              <a:t>- aumentar la masa muscular</a:t>
            </a:r>
          </a:p>
          <a:p>
            <a:pPr eaLnBrk="1" hangingPunct="1"/>
            <a:endParaRPr lang="es-ES" sz="2400" b="1" u="sng" dirty="0" smtClean="0"/>
          </a:p>
          <a:p>
            <a:pPr eaLnBrk="1" hangingPunct="1"/>
            <a:r>
              <a:rPr lang="es-ES" sz="2400" b="1" u="sng" dirty="0" smtClean="0">
                <a:solidFill>
                  <a:schemeClr val="accent1"/>
                </a:solidFill>
              </a:rPr>
              <a:t>Restaurando el principal problema bioquímico: mejorando la integridad de las fibras musculares</a:t>
            </a:r>
          </a:p>
          <a:p>
            <a:pPr lvl="2"/>
            <a:r>
              <a:rPr lang="es-ES" u="sng" dirty="0" smtClean="0"/>
              <a:t>Indirectamente</a:t>
            </a:r>
            <a:r>
              <a:rPr lang="es-ES" dirty="0" smtClean="0"/>
              <a:t>: regulación farmacológica de la </a:t>
            </a:r>
            <a:r>
              <a:rPr lang="es-ES" b="1" dirty="0" err="1" smtClean="0"/>
              <a:t>utrofina</a:t>
            </a:r>
            <a:r>
              <a:rPr lang="es-ES" dirty="0" smtClean="0"/>
              <a:t>. </a:t>
            </a:r>
          </a:p>
          <a:p>
            <a:pPr lvl="2"/>
            <a:r>
              <a:rPr lang="es-ES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Directamente</a:t>
            </a:r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defecto primario</a:t>
            </a:r>
          </a:p>
          <a:p>
            <a:pPr lvl="3"/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Reemplazar el gen de la distrofina (terapia génica convencional)</a:t>
            </a:r>
          </a:p>
          <a:p>
            <a:pPr lvl="3"/>
            <a:r>
              <a:rPr lang="es-E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Reparar el </a:t>
            </a:r>
            <a:r>
              <a:rPr lang="es-E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mRNA</a:t>
            </a:r>
            <a:endParaRPr lang="es-ES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4"/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s-E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Read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through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stop </a:t>
            </a:r>
            <a:r>
              <a:rPr lang="es-E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codons</a:t>
            </a:r>
            <a:endParaRPr lang="en-GB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4"/>
            <a:r>
              <a:rPr lang="es-E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Exon</a:t>
            </a: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skipping</a:t>
            </a: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SALTO DEL </a:t>
            </a:r>
            <a:r>
              <a:rPr lang="es-E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EXON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GB" dirty="0" smtClean="0"/>
              <a:t>	</a:t>
            </a:r>
          </a:p>
        </p:txBody>
      </p:sp>
      <p:sp>
        <p:nvSpPr>
          <p:cNvPr id="61445" name="Line 5"/>
          <p:cNvSpPr>
            <a:spLocks noChangeShapeType="1"/>
          </p:cNvSpPr>
          <p:nvPr/>
        </p:nvSpPr>
        <p:spPr bwMode="auto">
          <a:xfrm>
            <a:off x="684213" y="1125538"/>
            <a:ext cx="7559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6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err="1" smtClean="0">
                <a:solidFill>
                  <a:schemeClr val="accent1"/>
                </a:solidFill>
              </a:rPr>
              <a:t>Sobre</a:t>
            </a:r>
            <a:r>
              <a:rPr lang="en-GB" b="1" dirty="0" smtClean="0">
                <a:solidFill>
                  <a:schemeClr val="accent1"/>
                </a:solidFill>
              </a:rPr>
              <a:t> expression de utrofina </a:t>
            </a:r>
            <a:r>
              <a:rPr lang="en-GB" b="1" dirty="0" err="1" smtClean="0">
                <a:solidFill>
                  <a:schemeClr val="accent1"/>
                </a:solidFill>
              </a:rPr>
              <a:t>upregulation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GB" dirty="0" err="1" smtClean="0"/>
              <a:t>Proteína</a:t>
            </a:r>
            <a:r>
              <a:rPr lang="en-GB" dirty="0" smtClean="0"/>
              <a:t> </a:t>
            </a:r>
            <a:r>
              <a:rPr lang="en-GB" dirty="0" err="1" smtClean="0"/>
              <a:t>muy</a:t>
            </a:r>
            <a:r>
              <a:rPr lang="en-GB" dirty="0" smtClean="0"/>
              <a:t> similar a la distrofina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Se </a:t>
            </a:r>
            <a:r>
              <a:rPr lang="en-GB" dirty="0" err="1" smtClean="0"/>
              <a:t>expresa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period </a:t>
            </a:r>
            <a:r>
              <a:rPr lang="en-GB" dirty="0" err="1" smtClean="0"/>
              <a:t>fetal</a:t>
            </a:r>
            <a:endParaRPr lang="en-GB" dirty="0" smtClean="0"/>
          </a:p>
          <a:p>
            <a:r>
              <a:rPr lang="es-ES" dirty="0" smtClean="0"/>
              <a:t>En músculo DMD ya hay una sobreexpresión</a:t>
            </a:r>
            <a:endParaRPr lang="en-GB" dirty="0" smtClean="0"/>
          </a:p>
          <a:p>
            <a:r>
              <a:rPr lang="en-GB" dirty="0" err="1" smtClean="0"/>
              <a:t>Objetivo</a:t>
            </a:r>
            <a:r>
              <a:rPr lang="en-GB" dirty="0" smtClean="0"/>
              <a:t>: </a:t>
            </a:r>
            <a:r>
              <a:rPr lang="en-GB" dirty="0" err="1" smtClean="0"/>
              <a:t>aumentarla</a:t>
            </a:r>
            <a:r>
              <a:rPr lang="en-GB" dirty="0" smtClean="0"/>
              <a:t> a </a:t>
            </a:r>
            <a:r>
              <a:rPr lang="en-GB" dirty="0" err="1" smtClean="0"/>
              <a:t>niveles</a:t>
            </a:r>
            <a:r>
              <a:rPr lang="en-GB" dirty="0" smtClean="0"/>
              <a:t> </a:t>
            </a:r>
            <a:r>
              <a:rPr lang="en-GB" dirty="0" err="1" smtClean="0"/>
              <a:t>terapéuticos</a:t>
            </a:r>
            <a:endParaRPr lang="en-GB" dirty="0" smtClean="0"/>
          </a:p>
          <a:p>
            <a:r>
              <a:rPr lang="en-GB" dirty="0" smtClean="0"/>
              <a:t>Summit PLC, </a:t>
            </a:r>
            <a:r>
              <a:rPr lang="en-GB" dirty="0" err="1" smtClean="0"/>
              <a:t>SMT</a:t>
            </a:r>
            <a:r>
              <a:rPr lang="en-GB" dirty="0" smtClean="0"/>
              <a:t> C1100,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ensayos</a:t>
            </a:r>
            <a:r>
              <a:rPr lang="en-GB" dirty="0" smtClean="0"/>
              <a:t>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653"/>
          <a:stretch/>
        </p:blipFill>
        <p:spPr>
          <a:xfrm>
            <a:off x="535360" y="2038540"/>
            <a:ext cx="8164016" cy="211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40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366258" y="1142428"/>
            <a:ext cx="1736757" cy="1886997"/>
            <a:chOff x="5868144" y="4149080"/>
            <a:chExt cx="3032901" cy="3032901"/>
          </a:xfrm>
        </p:grpSpPr>
        <p:pic>
          <p:nvPicPr>
            <p:cNvPr id="10" name="Picture 4" descr="http://www.grophland.com/items/special/recipe_list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4149080"/>
              <a:ext cx="3032901" cy="3032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Conector 11"/>
            <p:cNvSpPr/>
            <p:nvPr/>
          </p:nvSpPr>
          <p:spPr>
            <a:xfrm>
              <a:off x="7452320" y="5157192"/>
              <a:ext cx="360040" cy="360040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" name="Group 5"/>
          <p:cNvGrpSpPr>
            <a:grpSpLocks/>
          </p:cNvGrpSpPr>
          <p:nvPr/>
        </p:nvGrpSpPr>
        <p:grpSpPr bwMode="auto">
          <a:xfrm>
            <a:off x="2058236" y="1166418"/>
            <a:ext cx="1800200" cy="1440160"/>
            <a:chOff x="176" y="1206"/>
            <a:chExt cx="1676" cy="1117"/>
          </a:xfrm>
        </p:grpSpPr>
        <p:grpSp>
          <p:nvGrpSpPr>
            <p:cNvPr id="15" name="Group 6"/>
            <p:cNvGrpSpPr>
              <a:grpSpLocks/>
            </p:cNvGrpSpPr>
            <p:nvPr/>
          </p:nvGrpSpPr>
          <p:grpSpPr bwMode="auto">
            <a:xfrm>
              <a:off x="176" y="1206"/>
              <a:ext cx="1676" cy="1117"/>
              <a:chOff x="1945" y="1426"/>
              <a:chExt cx="1676" cy="1117"/>
            </a:xfrm>
          </p:grpSpPr>
          <p:pic>
            <p:nvPicPr>
              <p:cNvPr id="17" name="Picture 7" descr="Renvela Powder in Glass and Sachet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45" y="1426"/>
                <a:ext cx="1676" cy="11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Rectangle 8"/>
              <p:cNvSpPr>
                <a:spLocks noChangeArrowheads="1"/>
              </p:cNvSpPr>
              <p:nvPr/>
            </p:nvSpPr>
            <p:spPr bwMode="auto">
              <a:xfrm>
                <a:off x="2964" y="2144"/>
                <a:ext cx="553" cy="26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</p:grpSp>
        <p:pic>
          <p:nvPicPr>
            <p:cNvPr id="16" name="Picture 9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9" y="1803"/>
              <a:ext cx="395" cy="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2824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 err="1" smtClean="0">
                <a:solidFill>
                  <a:schemeClr val="accent1"/>
                </a:solidFill>
              </a:rPr>
              <a:t>Medicamentos</a:t>
            </a:r>
            <a:r>
              <a:rPr lang="en-US" sz="3600" b="1" dirty="0" smtClean="0">
                <a:solidFill>
                  <a:schemeClr val="accent1"/>
                </a:solidFill>
              </a:rPr>
              <a:t> </a:t>
            </a:r>
            <a:r>
              <a:rPr lang="en-US" sz="3600" b="1" dirty="0" err="1" smtClean="0">
                <a:solidFill>
                  <a:schemeClr val="accent1"/>
                </a:solidFill>
              </a:rPr>
              <a:t>que</a:t>
            </a:r>
            <a:r>
              <a:rPr lang="en-US" sz="3600" b="1" dirty="0" smtClean="0">
                <a:solidFill>
                  <a:schemeClr val="accent1"/>
                </a:solidFill>
              </a:rPr>
              <a:t> </a:t>
            </a:r>
            <a:r>
              <a:rPr lang="en-US" sz="3600" b="1" dirty="0" err="1" smtClean="0">
                <a:solidFill>
                  <a:schemeClr val="accent1"/>
                </a:solidFill>
              </a:rPr>
              <a:t>restauran</a:t>
            </a:r>
            <a:r>
              <a:rPr lang="en-US" sz="3600" b="1" dirty="0" smtClean="0">
                <a:solidFill>
                  <a:schemeClr val="accent1"/>
                </a:solidFill>
              </a:rPr>
              <a:t> la expression de distrofina</a:t>
            </a: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4437080" y="1063072"/>
            <a:ext cx="4084099" cy="20457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800" b="1" dirty="0" err="1" smtClean="0"/>
              <a:t>Ataluren</a:t>
            </a:r>
            <a:endParaRPr lang="es-ES" sz="2800" b="1" dirty="0" smtClean="0"/>
          </a:p>
          <a:p>
            <a:pPr marL="0" indent="0">
              <a:buNone/>
            </a:pPr>
            <a:r>
              <a:rPr lang="es-ES" sz="2800" dirty="0" err="1" smtClean="0"/>
              <a:t>Via</a:t>
            </a:r>
            <a:r>
              <a:rPr lang="es-ES" sz="2800" dirty="0" smtClean="0"/>
              <a:t> oral</a:t>
            </a:r>
          </a:p>
          <a:p>
            <a:pPr marL="0" indent="0">
              <a:buNone/>
            </a:pPr>
            <a:r>
              <a:rPr lang="es-ES" sz="2800" dirty="0" smtClean="0"/>
              <a:t>Único fármaco para todas las mutaciones 15%</a:t>
            </a:r>
            <a:endParaRPr lang="en-GB" sz="2800" dirty="0"/>
          </a:p>
        </p:txBody>
      </p:sp>
      <p:grpSp>
        <p:nvGrpSpPr>
          <p:cNvPr id="20" name="Grupo 19"/>
          <p:cNvGrpSpPr/>
          <p:nvPr/>
        </p:nvGrpSpPr>
        <p:grpSpPr>
          <a:xfrm>
            <a:off x="354390" y="3519565"/>
            <a:ext cx="2022641" cy="2164364"/>
            <a:chOff x="5796135" y="1288841"/>
            <a:chExt cx="3032901" cy="3032901"/>
          </a:xfrm>
        </p:grpSpPr>
        <p:pic>
          <p:nvPicPr>
            <p:cNvPr id="21" name="Picture 4" descr="http://www.grophland.com/items/special/recipe_list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5" y="1288841"/>
              <a:ext cx="3032901" cy="3032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ángulo redondeado 21"/>
            <p:cNvSpPr/>
            <p:nvPr/>
          </p:nvSpPr>
          <p:spPr>
            <a:xfrm rot="20744447">
              <a:off x="7164277" y="1984495"/>
              <a:ext cx="1152128" cy="144016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24" name="Marcador de contenido 6"/>
          <p:cNvSpPr txBox="1">
            <a:spLocks/>
          </p:cNvSpPr>
          <p:nvPr/>
        </p:nvSpPr>
        <p:spPr>
          <a:xfrm>
            <a:off x="2258050" y="2833935"/>
            <a:ext cx="6588224" cy="14058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ES" sz="2800" b="1" dirty="0" smtClean="0"/>
              <a:t>Salto del exón</a:t>
            </a:r>
          </a:p>
          <a:p>
            <a:pPr marL="0" indent="0">
              <a:buFont typeface="Arial" pitchFamily="34" charset="0"/>
              <a:buNone/>
            </a:pPr>
            <a:r>
              <a:rPr lang="es-ES" sz="2800" dirty="0" err="1" smtClean="0"/>
              <a:t>Via</a:t>
            </a:r>
            <a:r>
              <a:rPr lang="es-ES" sz="2800" dirty="0" smtClean="0"/>
              <a:t> SC/IV</a:t>
            </a:r>
          </a:p>
          <a:p>
            <a:pPr marL="0" indent="0">
              <a:buFont typeface="Arial" pitchFamily="34" charset="0"/>
              <a:buNone/>
            </a:pPr>
            <a:r>
              <a:rPr lang="es-ES" sz="2800" dirty="0" smtClean="0"/>
              <a:t>Fármacos específicos para exones específicos:</a:t>
            </a:r>
          </a:p>
          <a:p>
            <a:pPr marL="0" indent="0">
              <a:buFont typeface="Arial" pitchFamily="34" charset="0"/>
              <a:buNone/>
            </a:pPr>
            <a:endParaRPr lang="en-GB" sz="2800" dirty="0"/>
          </a:p>
        </p:txBody>
      </p:sp>
      <p:sp>
        <p:nvSpPr>
          <p:cNvPr id="25" name="Marcador de contenido 6"/>
          <p:cNvSpPr txBox="1">
            <a:spLocks/>
          </p:cNvSpPr>
          <p:nvPr/>
        </p:nvSpPr>
        <p:spPr>
          <a:xfrm>
            <a:off x="2503860" y="4913963"/>
            <a:ext cx="2932236" cy="140581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ES" sz="2800" b="1" dirty="0" smtClean="0"/>
              <a:t>Exón 51: drisapersen</a:t>
            </a:r>
          </a:p>
          <a:p>
            <a:pPr marL="0" indent="0">
              <a:buFont typeface="Arial" pitchFamily="34" charset="0"/>
              <a:buNone/>
            </a:pPr>
            <a:r>
              <a:rPr lang="es-ES" sz="2800" b="1" dirty="0" smtClean="0"/>
              <a:t>Exón 44: </a:t>
            </a:r>
            <a:r>
              <a:rPr lang="es-ES" sz="2800" dirty="0" err="1" smtClean="0"/>
              <a:t>BMN</a:t>
            </a:r>
            <a:r>
              <a:rPr lang="es-ES" sz="2800" dirty="0" smtClean="0"/>
              <a:t> 044</a:t>
            </a:r>
          </a:p>
          <a:p>
            <a:pPr marL="0" indent="0">
              <a:buNone/>
            </a:pPr>
            <a:r>
              <a:rPr lang="es-ES" sz="2800" b="1" dirty="0"/>
              <a:t>Exón </a:t>
            </a:r>
            <a:r>
              <a:rPr lang="es-ES" sz="2800" b="1" dirty="0" smtClean="0"/>
              <a:t>45: </a:t>
            </a:r>
            <a:r>
              <a:rPr lang="es-ES" sz="2800" dirty="0" err="1" smtClean="0"/>
              <a:t>BMN</a:t>
            </a:r>
            <a:r>
              <a:rPr lang="es-ES" sz="2800" dirty="0" smtClean="0"/>
              <a:t> 045</a:t>
            </a:r>
          </a:p>
          <a:p>
            <a:pPr marL="0" indent="0">
              <a:buNone/>
            </a:pPr>
            <a:r>
              <a:rPr lang="es-ES" sz="2800" b="1" dirty="0"/>
              <a:t>Exón </a:t>
            </a:r>
            <a:r>
              <a:rPr lang="es-ES" sz="2800" b="1" dirty="0" smtClean="0"/>
              <a:t>53: </a:t>
            </a:r>
            <a:r>
              <a:rPr lang="es-ES" sz="2800" dirty="0" err="1" smtClean="0"/>
              <a:t>BMN</a:t>
            </a:r>
            <a:r>
              <a:rPr lang="es-ES" sz="2800" dirty="0" smtClean="0"/>
              <a:t> 053</a:t>
            </a:r>
          </a:p>
          <a:p>
            <a:pPr marL="0" indent="0">
              <a:buFont typeface="Arial" pitchFamily="34" charset="0"/>
              <a:buNone/>
            </a:pPr>
            <a:endParaRPr lang="es-ES" sz="2800" b="1" dirty="0" smtClean="0"/>
          </a:p>
          <a:p>
            <a:pPr marL="0" indent="0">
              <a:buFont typeface="Arial" pitchFamily="34" charset="0"/>
              <a:buNone/>
            </a:pPr>
            <a:endParaRPr lang="es-ES" sz="2800" dirty="0" smtClean="0"/>
          </a:p>
          <a:p>
            <a:pPr marL="0" indent="0">
              <a:buFont typeface="Arial" pitchFamily="34" charset="0"/>
              <a:buNone/>
            </a:pPr>
            <a:endParaRPr lang="en-GB" sz="2800" dirty="0"/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4139028"/>
            <a:ext cx="2138403" cy="86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 descr="http://www.nippon-tour.com/imagenes/imagen.php?blogNum=8&amp;num=1504&amp;mode=med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5980" y="6397169"/>
            <a:ext cx="2764976" cy="39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1761" y="4238836"/>
            <a:ext cx="1925487" cy="677988"/>
          </a:xfrm>
          <a:prstGeom prst="rect">
            <a:avLst/>
          </a:prstGeom>
        </p:spPr>
      </p:pic>
      <p:sp>
        <p:nvSpPr>
          <p:cNvPr id="29" name="Marcador de contenido 6"/>
          <p:cNvSpPr txBox="1">
            <a:spLocks/>
          </p:cNvSpPr>
          <p:nvPr/>
        </p:nvSpPr>
        <p:spPr>
          <a:xfrm>
            <a:off x="6372200" y="4876795"/>
            <a:ext cx="2771800" cy="1352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b="1" dirty="0"/>
              <a:t>Exón </a:t>
            </a:r>
            <a:r>
              <a:rPr lang="es-ES" sz="2000" b="1" dirty="0" smtClean="0"/>
              <a:t>51: eteplirsen</a:t>
            </a:r>
          </a:p>
          <a:p>
            <a:pPr marL="0" indent="0">
              <a:buNone/>
            </a:pPr>
            <a:r>
              <a:rPr lang="es-ES" sz="2000" b="1" dirty="0"/>
              <a:t>Exón </a:t>
            </a:r>
            <a:r>
              <a:rPr lang="es-ES" sz="2000" b="1" dirty="0" smtClean="0"/>
              <a:t>45: </a:t>
            </a:r>
            <a:r>
              <a:rPr lang="es-ES" sz="2000" dirty="0" smtClean="0"/>
              <a:t>SRP-4045</a:t>
            </a:r>
          </a:p>
          <a:p>
            <a:pPr marL="0" indent="0">
              <a:buNone/>
            </a:pPr>
            <a:r>
              <a:rPr lang="es-ES" sz="2000" b="1" dirty="0"/>
              <a:t>Exón </a:t>
            </a:r>
            <a:r>
              <a:rPr lang="es-ES" sz="2000" b="1" dirty="0" smtClean="0"/>
              <a:t>53: </a:t>
            </a:r>
            <a:r>
              <a:rPr lang="es-ES" sz="2000" dirty="0" smtClean="0"/>
              <a:t>SRP-4053</a:t>
            </a:r>
          </a:p>
          <a:p>
            <a:pPr marL="0" indent="0">
              <a:buFont typeface="Arial" pitchFamily="34" charset="0"/>
              <a:buNone/>
            </a:pPr>
            <a:endParaRPr lang="es-ES" sz="2800" dirty="0" smtClean="0"/>
          </a:p>
          <a:p>
            <a:pPr marL="0" indent="0">
              <a:buFont typeface="Arial" pitchFamily="34" charset="0"/>
              <a:buNone/>
            </a:pPr>
            <a:endParaRPr lang="en-GB" sz="2800" dirty="0"/>
          </a:p>
        </p:txBody>
      </p:sp>
      <p:sp>
        <p:nvSpPr>
          <p:cNvPr id="8" name="Rectángulo 7"/>
          <p:cNvSpPr/>
          <p:nvPr/>
        </p:nvSpPr>
        <p:spPr>
          <a:xfrm>
            <a:off x="4825276" y="6404242"/>
            <a:ext cx="18785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/>
              <a:t>Exon 53: </a:t>
            </a:r>
            <a:r>
              <a:rPr lang="en-GB" sz="2000" dirty="0" smtClean="0"/>
              <a:t>NS-065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1234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accent1"/>
                </a:solidFill>
              </a:rPr>
              <a:t>Ensayos clínicos restauración expresión de distrofina</a:t>
            </a:r>
            <a:endParaRPr lang="en-GB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2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4636"/>
            <a:ext cx="8229600" cy="1143000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tx2"/>
                </a:solidFill>
              </a:rPr>
              <a:t>El típico investigador …</a:t>
            </a:r>
            <a:endParaRPr lang="en-GB" b="1" dirty="0">
              <a:solidFill>
                <a:schemeClr val="tx2"/>
              </a:solidFill>
            </a:endParaRPr>
          </a:p>
        </p:txBody>
      </p:sp>
      <p:pic>
        <p:nvPicPr>
          <p:cNvPr id="1028" name="Picture 4" descr="http://www.beyond-physics.org/wp-content/uploads/2014/03/35-Link-theory-or-experi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21775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62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n-US" b="1" dirty="0" smtClean="0">
                <a:solidFill>
                  <a:schemeClr val="accent1"/>
                </a:solidFill>
              </a:rPr>
              <a:t>El camino hacia un ensayo clínico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489950" cy="4868862"/>
          </a:xfrm>
        </p:spPr>
        <p:txBody>
          <a:bodyPr>
            <a:normAutofit fontScale="92500" lnSpcReduction="10000"/>
          </a:bodyPr>
          <a:lstStyle/>
          <a:p>
            <a:r>
              <a:rPr lang="es-ES_tradnl" altLang="en-US" dirty="0" smtClean="0"/>
              <a:t>Selección del exón diana</a:t>
            </a:r>
          </a:p>
          <a:p>
            <a:r>
              <a:rPr lang="es-ES_tradnl" altLang="en-US" dirty="0" smtClean="0"/>
              <a:t>Estructura química: 2OMe vs PMO</a:t>
            </a:r>
          </a:p>
          <a:p>
            <a:r>
              <a:rPr lang="es-ES_tradnl" altLang="en-US" dirty="0" smtClean="0"/>
              <a:t>Secuencia</a:t>
            </a:r>
          </a:p>
          <a:p>
            <a:r>
              <a:rPr lang="es-ES_tradnl" altLang="en-US" dirty="0" smtClean="0"/>
              <a:t>Ensayos en células de pacientes</a:t>
            </a:r>
          </a:p>
          <a:p>
            <a:pPr lvl="1"/>
            <a:r>
              <a:rPr lang="es-ES_tradnl" altLang="en-US" dirty="0" err="1" smtClean="0"/>
              <a:t>Biobancos</a:t>
            </a:r>
            <a:endParaRPr lang="es-ES_tradnl" altLang="en-US" dirty="0" smtClean="0"/>
          </a:p>
          <a:p>
            <a:r>
              <a:rPr lang="es-ES_tradnl" altLang="en-US" dirty="0" smtClean="0"/>
              <a:t>Ensayos toxicológicos</a:t>
            </a:r>
          </a:p>
          <a:p>
            <a:pPr lvl="1"/>
            <a:r>
              <a:rPr lang="es-ES_tradnl" altLang="en-US" dirty="0" smtClean="0"/>
              <a:t>2 especies animales</a:t>
            </a:r>
          </a:p>
          <a:p>
            <a:r>
              <a:rPr lang="es-ES_tradnl" altLang="en-US" dirty="0" smtClean="0"/>
              <a:t>Ensayos en pacientes: </a:t>
            </a:r>
          </a:p>
          <a:p>
            <a:pPr lvl="1"/>
            <a:r>
              <a:rPr lang="es-ES_tradnl" altLang="en-US" dirty="0" smtClean="0"/>
              <a:t>suficientes pacientes </a:t>
            </a:r>
          </a:p>
          <a:p>
            <a:pPr lvl="1"/>
            <a:r>
              <a:rPr lang="es-ES_tradnl" altLang="en-US" dirty="0" smtClean="0"/>
              <a:t>criterios estrictos de reclutamiento</a:t>
            </a:r>
          </a:p>
          <a:p>
            <a:endParaRPr lang="es-ES_tradnl" altLang="en-US" dirty="0" smtClean="0"/>
          </a:p>
          <a:p>
            <a:endParaRPr lang="es-ES_tradnl" altLang="en-US" dirty="0" smtClean="0"/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693" y="1557342"/>
            <a:ext cx="1512887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088" y="1628777"/>
            <a:ext cx="1331912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2" descr="Biobank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5463" y="3573466"/>
            <a:ext cx="1966912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312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01096" y="1124744"/>
            <a:ext cx="3708400" cy="504056"/>
          </a:xfrm>
          <a:prstGeom prst="rect">
            <a:avLst/>
          </a:prstGeom>
        </p:spPr>
        <p:txBody>
          <a:bodyPr numCol="1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accent5"/>
                </a:solidFill>
              </a:rPr>
              <a:t>PRO051/GSK2402968/</a:t>
            </a:r>
          </a:p>
          <a:p>
            <a:endParaRPr lang="en-GB" sz="2000" dirty="0">
              <a:solidFill>
                <a:schemeClr val="accent5"/>
              </a:solidFill>
            </a:endParaRPr>
          </a:p>
          <a:p>
            <a:pPr lvl="1">
              <a:spcBef>
                <a:spcPts val="0"/>
              </a:spcBef>
              <a:buFontTx/>
              <a:buNone/>
            </a:pPr>
            <a:endParaRPr lang="es-ES_tradnl" alt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4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err="1" smtClean="0">
                <a:solidFill>
                  <a:schemeClr val="accent1"/>
                </a:solidFill>
              </a:rPr>
              <a:t>Medicamentos</a:t>
            </a:r>
            <a:r>
              <a:rPr lang="en-GB" b="1" dirty="0" smtClean="0">
                <a:solidFill>
                  <a:schemeClr val="accent1"/>
                </a:solidFill>
              </a:rPr>
              <a:t> para </a:t>
            </a:r>
            <a:r>
              <a:rPr lang="en-GB" b="1" dirty="0" err="1" smtClean="0">
                <a:solidFill>
                  <a:schemeClr val="accent1"/>
                </a:solidFill>
              </a:rPr>
              <a:t>saltar</a:t>
            </a:r>
            <a:r>
              <a:rPr lang="en-GB" b="1" dirty="0" smtClean="0">
                <a:solidFill>
                  <a:schemeClr val="accent1"/>
                </a:solidFill>
              </a:rPr>
              <a:t> el exon 51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752032" y="1196752"/>
            <a:ext cx="3708400" cy="504056"/>
          </a:xfrm>
          <a:prstGeom prst="rect">
            <a:avLst/>
          </a:prstGeom>
        </p:spPr>
        <p:txBody>
          <a:bodyPr numCol="1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5"/>
                </a:solidFill>
              </a:rPr>
              <a:t>AVI-4658</a:t>
            </a:r>
          </a:p>
          <a:p>
            <a:pPr lvl="1">
              <a:spcBef>
                <a:spcPts val="0"/>
              </a:spcBef>
              <a:buFontTx/>
              <a:buNone/>
            </a:pPr>
            <a:endParaRPr lang="es-ES_tradnl" altLang="en-US" sz="2000" dirty="0" smtClean="0"/>
          </a:p>
        </p:txBody>
      </p:sp>
      <p:pic>
        <p:nvPicPr>
          <p:cNvPr id="7" name="Picture 6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9608" y="2769259"/>
            <a:ext cx="2003054" cy="2395024"/>
          </a:xfrm>
          <a:prstGeom prst="rect">
            <a:avLst/>
          </a:prstGeom>
          <a:noFill/>
        </p:spPr>
      </p:pic>
      <p:pic>
        <p:nvPicPr>
          <p:cNvPr id="8" name="Picture 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8120" y="2922655"/>
            <a:ext cx="2016224" cy="2088232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803611" y="5313684"/>
            <a:ext cx="28488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20 </a:t>
            </a:r>
            <a:r>
              <a:rPr lang="en-GB" dirty="0" err="1"/>
              <a:t>mer</a:t>
            </a:r>
            <a:r>
              <a:rPr lang="en-GB" dirty="0"/>
              <a:t> </a:t>
            </a:r>
            <a:endParaRPr lang="en-GB" dirty="0" smtClean="0"/>
          </a:p>
          <a:p>
            <a:r>
              <a:rPr lang="en-GB" dirty="0" smtClean="0"/>
              <a:t>(</a:t>
            </a:r>
            <a:r>
              <a:rPr lang="en-GB" dirty="0"/>
              <a:t>TCAAGGAAGATGGCATTTCT)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0" y="531367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30 </a:t>
            </a:r>
            <a:r>
              <a:rPr lang="en-GB" dirty="0" err="1"/>
              <a:t>mer</a:t>
            </a:r>
            <a:r>
              <a:rPr lang="en-GB" dirty="0"/>
              <a:t> (CTCCAACA</a:t>
            </a:r>
            <a:r>
              <a:rPr lang="en-GB" u="sng" dirty="0"/>
              <a:t>TCAAGGAAGATGGCATTTCT</a:t>
            </a:r>
            <a:r>
              <a:rPr lang="en-GB" dirty="0"/>
              <a:t>AG)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756116" y="1124744"/>
            <a:ext cx="4077701" cy="5040560"/>
            <a:chOff x="4756116" y="1124744"/>
            <a:chExt cx="4077701" cy="5040560"/>
          </a:xfrm>
        </p:grpSpPr>
        <p:sp>
          <p:nvSpPr>
            <p:cNvPr id="4" name="Rectangle 3"/>
            <p:cNvSpPr txBox="1">
              <a:spLocks noChangeArrowheads="1"/>
            </p:cNvSpPr>
            <p:nvPr/>
          </p:nvSpPr>
          <p:spPr>
            <a:xfrm>
              <a:off x="4756116" y="1124744"/>
              <a:ext cx="3708400" cy="5040560"/>
            </a:xfrm>
            <a:prstGeom prst="rect">
              <a:avLst/>
            </a:prstGeom>
          </p:spPr>
          <p:txBody>
            <a:bodyPr numCol="1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000" dirty="0" smtClean="0">
                  <a:solidFill>
                    <a:schemeClr val="accent5"/>
                  </a:solidFill>
                </a:rPr>
                <a:t>ETEPLIRSEN</a:t>
              </a:r>
            </a:p>
            <a:p>
              <a:r>
                <a:rPr lang="en-GB" sz="2000" dirty="0" smtClean="0"/>
                <a:t>MDEX/ AVI-</a:t>
              </a:r>
              <a:r>
                <a:rPr lang="en-GB" sz="2000" dirty="0" err="1" smtClean="0"/>
                <a:t>BioPharma</a:t>
              </a:r>
              <a:r>
                <a:rPr lang="en-GB" sz="2000" dirty="0" smtClean="0"/>
                <a:t>/</a:t>
              </a:r>
            </a:p>
            <a:p>
              <a:r>
                <a:rPr lang="en-GB" sz="2000" dirty="0" err="1"/>
                <a:t>Phosphorodiamidate</a:t>
              </a:r>
              <a:r>
                <a:rPr lang="en-GB" sz="2000" dirty="0"/>
                <a:t> morpholino oligomer (PMO)</a:t>
              </a:r>
            </a:p>
            <a:p>
              <a:endParaRPr lang="es-ES_tradnl" altLang="en-US" sz="2000" dirty="0" smtClean="0"/>
            </a:p>
          </p:txBody>
        </p:sp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4344" y="1451243"/>
              <a:ext cx="1219473" cy="494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729206" y="1124744"/>
            <a:ext cx="3708400" cy="5040560"/>
            <a:chOff x="729206" y="1124744"/>
            <a:chExt cx="3708400" cy="5040560"/>
          </a:xfrm>
        </p:grpSpPr>
        <p:sp>
          <p:nvSpPr>
            <p:cNvPr id="3" name="Rectangle 3"/>
            <p:cNvSpPr txBox="1">
              <a:spLocks noChangeArrowheads="1"/>
            </p:cNvSpPr>
            <p:nvPr/>
          </p:nvSpPr>
          <p:spPr>
            <a:xfrm>
              <a:off x="729206" y="1124744"/>
              <a:ext cx="3708400" cy="5040560"/>
            </a:xfrm>
            <a:prstGeom prst="rect">
              <a:avLst/>
            </a:prstGeom>
          </p:spPr>
          <p:txBody>
            <a:bodyPr numCol="1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000" dirty="0" smtClean="0">
                  <a:solidFill>
                    <a:schemeClr val="accent5"/>
                  </a:solidFill>
                </a:rPr>
                <a:t>DRISAPERSEN</a:t>
              </a:r>
            </a:p>
            <a:p>
              <a:r>
                <a:rPr lang="en-GB" sz="2000" dirty="0" err="1" smtClean="0"/>
                <a:t>BioMarin</a:t>
              </a:r>
              <a:r>
                <a:rPr lang="en-GB" sz="2000" dirty="0" smtClean="0"/>
                <a:t>/</a:t>
              </a:r>
            </a:p>
            <a:p>
              <a:r>
                <a:rPr lang="en-GB" sz="2000" dirty="0"/>
                <a:t>2’O-methyl </a:t>
              </a:r>
              <a:r>
                <a:rPr lang="en-GB" sz="2000" dirty="0" err="1"/>
                <a:t>phosphorothioate</a:t>
              </a:r>
              <a:r>
                <a:rPr lang="en-GB" sz="2000" dirty="0"/>
                <a:t> (2'OMe)</a:t>
              </a:r>
            </a:p>
            <a:p>
              <a:endParaRPr lang="en-GB" sz="2000" dirty="0">
                <a:solidFill>
                  <a:schemeClr val="accent5"/>
                </a:solidFill>
              </a:endParaRPr>
            </a:p>
            <a:p>
              <a:pPr lvl="1">
                <a:spcBef>
                  <a:spcPts val="0"/>
                </a:spcBef>
                <a:buFontTx/>
                <a:buNone/>
              </a:pPr>
              <a:endParaRPr lang="es-ES_tradnl" altLang="en-US" sz="2000" dirty="0" smtClean="0"/>
            </a:p>
          </p:txBody>
        </p:sp>
        <p:pic>
          <p:nvPicPr>
            <p:cNvPr id="12" name="Picture 10" descr="http://www.lshcloud.nl/uploads/images/Prosensa_Q%20%20%20NIEUW%20LOGO%20def.JP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8039" y="1543824"/>
              <a:ext cx="1252103" cy="402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 descr="http://www.fluenceportland.com/wp-content/uploads/2012/11/Band-Ai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54" y="2582187"/>
            <a:ext cx="3985565" cy="274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29q4iut1g8qh8.cloudfront.net/1270-large/tiritas-aposito-adhesivo-transparente-2-tamanos-20-tiritas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10" b="17547"/>
          <a:stretch/>
        </p:blipFill>
        <p:spPr bwMode="auto">
          <a:xfrm>
            <a:off x="5067881" y="2778867"/>
            <a:ext cx="3390286" cy="223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46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://d29q4iut1g8qh8.cloudfront.net/1270-large/tiritas-aposito-adhesivo-transparente-2-tamanos-20-tirita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10" b="17547"/>
          <a:stretch/>
        </p:blipFill>
        <p:spPr bwMode="auto">
          <a:xfrm>
            <a:off x="5004048" y="609465"/>
            <a:ext cx="2448272" cy="161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fluenceportland.com/wp-content/uploads/2012/11/Band-Ai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359" y="609465"/>
            <a:ext cx="2295471" cy="158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13"/>
          <p:cNvGrpSpPr/>
          <p:nvPr/>
        </p:nvGrpSpPr>
        <p:grpSpPr>
          <a:xfrm>
            <a:off x="4716016" y="1998226"/>
            <a:ext cx="4176464" cy="5040560"/>
            <a:chOff x="3758054" y="1374710"/>
            <a:chExt cx="4176464" cy="5040560"/>
          </a:xfrm>
        </p:grpSpPr>
        <p:sp>
          <p:nvSpPr>
            <p:cNvPr id="9" name="Rectangle 3"/>
            <p:cNvSpPr txBox="1">
              <a:spLocks noChangeArrowheads="1"/>
            </p:cNvSpPr>
            <p:nvPr/>
          </p:nvSpPr>
          <p:spPr>
            <a:xfrm>
              <a:off x="3758054" y="1374710"/>
              <a:ext cx="4176464" cy="5040560"/>
            </a:xfrm>
            <a:prstGeom prst="rect">
              <a:avLst/>
            </a:prstGeom>
          </p:spPr>
          <p:txBody>
            <a:bodyPr numCol="1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400" b="1" dirty="0" smtClean="0">
                  <a:solidFill>
                    <a:schemeClr val="accent1"/>
                  </a:solidFill>
                </a:rPr>
                <a:t>ETEPLIRSEN</a:t>
              </a:r>
            </a:p>
            <a:p>
              <a:endParaRPr lang="en-GB" sz="2000" dirty="0" smtClean="0">
                <a:solidFill>
                  <a:schemeClr val="accent5"/>
                </a:solidFill>
              </a:endParaRPr>
            </a:p>
            <a:p>
              <a:r>
                <a:rPr lang="en-GB" sz="2000" dirty="0" err="1" smtClean="0"/>
                <a:t>Phosphorodiamidate</a:t>
              </a:r>
              <a:r>
                <a:rPr lang="en-GB" sz="2000" dirty="0" smtClean="0"/>
                <a:t> </a:t>
              </a:r>
              <a:r>
                <a:rPr lang="en-GB" sz="2000" dirty="0"/>
                <a:t>morpholino oligomer (</a:t>
              </a:r>
              <a:r>
                <a:rPr lang="en-GB" sz="2000" dirty="0" err="1"/>
                <a:t>PMO</a:t>
              </a:r>
              <a:r>
                <a:rPr lang="en-GB" sz="2000" dirty="0" smtClean="0"/>
                <a:t>)</a:t>
              </a:r>
            </a:p>
            <a:p>
              <a:endParaRPr lang="es-ES" sz="2000" dirty="0"/>
            </a:p>
            <a:p>
              <a:r>
                <a:rPr lang="es-ES" sz="2000" dirty="0" smtClean="0"/>
                <a:t>Intravenoso</a:t>
              </a:r>
            </a:p>
            <a:p>
              <a:r>
                <a:rPr lang="es-ES" sz="2000" dirty="0" smtClean="0"/>
                <a:t>NO se une a proteínas del plasma</a:t>
              </a:r>
            </a:p>
            <a:p>
              <a:r>
                <a:rPr lang="es-ES" sz="2000" dirty="0" smtClean="0"/>
                <a:t>Vida media MUY corta (1,5- 3,6 h)</a:t>
              </a:r>
            </a:p>
            <a:p>
              <a:r>
                <a:rPr lang="es-ES" sz="2000" dirty="0" smtClean="0"/>
                <a:t>Sin efectos secundarios</a:t>
              </a:r>
              <a:endParaRPr lang="en-GB" sz="2000" dirty="0"/>
            </a:p>
            <a:p>
              <a:endParaRPr lang="es-ES_tradnl" altLang="en-US" sz="2000" dirty="0" smtClean="0"/>
            </a:p>
          </p:txBody>
        </p:sp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885" y="1782899"/>
              <a:ext cx="1219473" cy="494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2"/>
          <p:cNvGrpSpPr/>
          <p:nvPr/>
        </p:nvGrpSpPr>
        <p:grpSpPr>
          <a:xfrm>
            <a:off x="683568" y="2061774"/>
            <a:ext cx="3708400" cy="5040560"/>
            <a:chOff x="436703" y="2691839"/>
            <a:chExt cx="3708400" cy="5040560"/>
          </a:xfrm>
        </p:grpSpPr>
        <p:sp>
          <p:nvSpPr>
            <p:cNvPr id="12" name="Rectangle 3"/>
            <p:cNvSpPr txBox="1">
              <a:spLocks noChangeArrowheads="1"/>
            </p:cNvSpPr>
            <p:nvPr/>
          </p:nvSpPr>
          <p:spPr>
            <a:xfrm>
              <a:off x="436703" y="2691839"/>
              <a:ext cx="3708400" cy="5040560"/>
            </a:xfrm>
            <a:prstGeom prst="rect">
              <a:avLst/>
            </a:prstGeom>
          </p:spPr>
          <p:txBody>
            <a:bodyPr numCol="1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400" b="1" dirty="0" smtClean="0">
                  <a:solidFill>
                    <a:schemeClr val="accent1"/>
                  </a:solidFill>
                </a:rPr>
                <a:t>DRISAPERSEN</a:t>
              </a:r>
            </a:p>
            <a:p>
              <a:r>
                <a:rPr lang="en-GB" sz="2000" dirty="0" err="1" smtClean="0"/>
                <a:t>BioMarin</a:t>
              </a:r>
              <a:r>
                <a:rPr lang="en-GB" sz="2000" dirty="0" smtClean="0"/>
                <a:t>/</a:t>
              </a:r>
            </a:p>
            <a:p>
              <a:r>
                <a:rPr lang="en-GB" sz="2000" dirty="0"/>
                <a:t>2’O-methyl </a:t>
              </a:r>
              <a:r>
                <a:rPr lang="en-GB" sz="2000" dirty="0" err="1"/>
                <a:t>phosphorothioate</a:t>
              </a:r>
              <a:r>
                <a:rPr lang="en-GB" sz="2000" dirty="0"/>
                <a:t> (2'OMe</a:t>
              </a:r>
              <a:r>
                <a:rPr lang="en-GB" sz="2000" dirty="0" smtClean="0"/>
                <a:t>)</a:t>
              </a:r>
            </a:p>
            <a:p>
              <a:endParaRPr lang="es-ES" sz="2000" dirty="0"/>
            </a:p>
            <a:p>
              <a:r>
                <a:rPr lang="es-ES" sz="2000" dirty="0" smtClean="0"/>
                <a:t>Subcutáneo</a:t>
              </a:r>
            </a:p>
            <a:p>
              <a:r>
                <a:rPr lang="es-ES" sz="2000" dirty="0" smtClean="0"/>
                <a:t>Se une a proteínas del plasma:</a:t>
              </a:r>
            </a:p>
            <a:p>
              <a:r>
                <a:rPr lang="es-ES" sz="2000" dirty="0" smtClean="0"/>
                <a:t>Vida media larga (4h-28 días)</a:t>
              </a:r>
            </a:p>
            <a:p>
              <a:r>
                <a:rPr lang="es-ES" sz="2000" dirty="0" smtClean="0"/>
                <a:t>Algunos efectos secundarios</a:t>
              </a:r>
              <a:endParaRPr lang="en-GB" sz="2000" dirty="0"/>
            </a:p>
            <a:p>
              <a:endParaRPr lang="en-GB" sz="2000" dirty="0">
                <a:solidFill>
                  <a:schemeClr val="accent5"/>
                </a:solidFill>
              </a:endParaRPr>
            </a:p>
            <a:p>
              <a:pPr lvl="1">
                <a:spcBef>
                  <a:spcPts val="0"/>
                </a:spcBef>
                <a:buFontTx/>
                <a:buNone/>
              </a:pPr>
              <a:endParaRPr lang="es-ES_tradnl" altLang="en-US" sz="2000" dirty="0" smtClean="0"/>
            </a:p>
          </p:txBody>
        </p:sp>
        <p:pic>
          <p:nvPicPr>
            <p:cNvPr id="13" name="Picture 10" descr="http://www.lshcloud.nl/uploads/images/Prosensa_Q%20%20%20NIEUW%20LOGO%20def.JP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8871" y="3207434"/>
              <a:ext cx="1252103" cy="402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4324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accent1"/>
                </a:solidFill>
              </a:rPr>
              <a:t>¿Cómo se demuestra la eficacia de un ensayo?</a:t>
            </a:r>
            <a:endParaRPr lang="en-GB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48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 smtClean="0">
                <a:solidFill>
                  <a:schemeClr val="accent1"/>
                </a:solidFill>
                <a:latin typeface="+mj-lt"/>
              </a:rPr>
              <a:t>Que piden las agencias reguladoras?</a:t>
            </a:r>
            <a:endParaRPr lang="en-GB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1691680" y="3269881"/>
            <a:ext cx="5770860" cy="3314700"/>
          </a:xfrm>
        </p:spPr>
        <p:txBody>
          <a:bodyPr>
            <a:normAutofit/>
          </a:bodyPr>
          <a:lstStyle/>
          <a:p>
            <a:r>
              <a:rPr lang="es-ES" sz="2800" dirty="0" smtClean="0">
                <a:latin typeface="+mn-lt"/>
              </a:rPr>
              <a:t>Ensayos clínicos con placebo</a:t>
            </a:r>
            <a:endParaRPr lang="es-ES" sz="2800" dirty="0">
              <a:latin typeface="+mn-lt"/>
            </a:endParaRPr>
          </a:p>
          <a:p>
            <a:r>
              <a:rPr lang="es-ES" sz="2800" dirty="0" smtClean="0">
                <a:latin typeface="+mn-lt"/>
              </a:rPr>
              <a:t>Seguridad</a:t>
            </a:r>
            <a:endParaRPr lang="es-ES" sz="2800" dirty="0">
              <a:latin typeface="+mn-lt"/>
            </a:endParaRPr>
          </a:p>
          <a:p>
            <a:r>
              <a:rPr lang="es-ES" sz="2800" dirty="0" err="1" smtClean="0">
                <a:latin typeface="+mn-lt"/>
              </a:rPr>
              <a:t>Clinical</a:t>
            </a:r>
            <a:r>
              <a:rPr lang="es-ES" sz="2800" dirty="0" smtClean="0">
                <a:latin typeface="+mn-lt"/>
              </a:rPr>
              <a:t> </a:t>
            </a:r>
            <a:r>
              <a:rPr lang="es-ES" sz="2800" dirty="0" err="1" smtClean="0">
                <a:latin typeface="+mn-lt"/>
              </a:rPr>
              <a:t>Outcome</a:t>
            </a:r>
            <a:r>
              <a:rPr lang="es-ES" sz="2800" dirty="0" smtClean="0">
                <a:latin typeface="+mn-lt"/>
              </a:rPr>
              <a:t> </a:t>
            </a:r>
            <a:r>
              <a:rPr lang="es-ES" sz="2800" dirty="0" err="1" smtClean="0">
                <a:latin typeface="+mn-lt"/>
              </a:rPr>
              <a:t>Measures</a:t>
            </a:r>
            <a:r>
              <a:rPr lang="es-ES" sz="2800" dirty="0" smtClean="0">
                <a:latin typeface="+mn-lt"/>
              </a:rPr>
              <a:t>: </a:t>
            </a:r>
          </a:p>
          <a:p>
            <a:pPr lvl="1"/>
            <a:r>
              <a:rPr lang="es-ES" sz="2400" dirty="0" smtClean="0">
                <a:latin typeface="+mn-lt"/>
              </a:rPr>
              <a:t>6MWT (6 minute </a:t>
            </a:r>
            <a:r>
              <a:rPr lang="es-ES" sz="2400" dirty="0" err="1" smtClean="0">
                <a:latin typeface="+mn-lt"/>
              </a:rPr>
              <a:t>walk</a:t>
            </a:r>
            <a:r>
              <a:rPr lang="es-ES" sz="2400" dirty="0" smtClean="0">
                <a:latin typeface="+mn-lt"/>
              </a:rPr>
              <a:t> test)</a:t>
            </a:r>
          </a:p>
          <a:p>
            <a:r>
              <a:rPr lang="es-ES" sz="2800" dirty="0" err="1" smtClean="0">
                <a:latin typeface="+mn-lt"/>
              </a:rPr>
              <a:t>Biochemical</a:t>
            </a:r>
            <a:r>
              <a:rPr lang="es-ES" sz="2800" dirty="0" smtClean="0">
                <a:latin typeface="+mn-lt"/>
              </a:rPr>
              <a:t> </a:t>
            </a:r>
            <a:r>
              <a:rPr lang="es-ES" sz="2800" dirty="0" err="1" smtClean="0">
                <a:latin typeface="+mn-lt"/>
              </a:rPr>
              <a:t>Outcome</a:t>
            </a:r>
            <a:r>
              <a:rPr lang="es-ES" sz="2800" dirty="0" smtClean="0">
                <a:latin typeface="+mn-lt"/>
              </a:rPr>
              <a:t> </a:t>
            </a:r>
            <a:r>
              <a:rPr lang="es-ES" sz="2800" dirty="0" err="1" smtClean="0">
                <a:latin typeface="+mn-lt"/>
              </a:rPr>
              <a:t>Measures</a:t>
            </a:r>
            <a:endParaRPr lang="es-ES" sz="2800" dirty="0" smtClean="0">
              <a:latin typeface="+mn-lt"/>
            </a:endParaRPr>
          </a:p>
          <a:p>
            <a:pPr lvl="1"/>
            <a:r>
              <a:rPr lang="es-ES" sz="2400" dirty="0" smtClean="0">
                <a:latin typeface="+mn-lt"/>
              </a:rPr>
              <a:t>Sin validar (aún)</a:t>
            </a:r>
          </a:p>
          <a:p>
            <a:endParaRPr lang="en-GB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9692" y="1019922"/>
            <a:ext cx="5180742" cy="226680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00" y="1340768"/>
            <a:ext cx="3779325" cy="162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9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218032"/>
            <a:ext cx="456247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79" t="16028" r="8943"/>
          <a:stretch/>
        </p:blipFill>
        <p:spPr bwMode="auto">
          <a:xfrm>
            <a:off x="179512" y="188640"/>
            <a:ext cx="3349814" cy="20293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9150" y="2218032"/>
            <a:ext cx="451485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707904" y="680116"/>
            <a:ext cx="52911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altLang="en-US" sz="2800" b="1" dirty="0" smtClean="0">
                <a:solidFill>
                  <a:schemeClr val="accent1"/>
                </a:solidFill>
              </a:rPr>
              <a:t>Restauración </a:t>
            </a:r>
            <a:r>
              <a:rPr lang="es-ES_tradnl" altLang="en-US" sz="2800" b="1" dirty="0">
                <a:solidFill>
                  <a:schemeClr val="accent1"/>
                </a:solidFill>
              </a:rPr>
              <a:t>de la </a:t>
            </a:r>
            <a:r>
              <a:rPr lang="es-ES_tradnl" altLang="en-US" sz="2800" b="1" dirty="0" smtClean="0">
                <a:solidFill>
                  <a:schemeClr val="accent1"/>
                </a:solidFill>
              </a:rPr>
              <a:t>distrofina</a:t>
            </a:r>
            <a:endParaRPr lang="es-ES_tradnl" alt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19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6"/>
          <p:cNvSpPr txBox="1">
            <a:spLocks noChangeArrowheads="1"/>
          </p:cNvSpPr>
          <p:nvPr/>
        </p:nvSpPr>
        <p:spPr bwMode="auto">
          <a:xfrm>
            <a:off x="250829" y="476250"/>
            <a:ext cx="88931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altLang="en-US" sz="2800" b="1" dirty="0">
                <a:solidFill>
                  <a:schemeClr val="accent1"/>
                </a:solidFill>
              </a:rPr>
              <a:t>La restauración de la distrofina viene  acompañada de la restauración DAPC</a:t>
            </a:r>
          </a:p>
        </p:txBody>
      </p:sp>
      <p:sp>
        <p:nvSpPr>
          <p:cNvPr id="41987" name="Text Box 10"/>
          <p:cNvSpPr txBox="1">
            <a:spLocks noChangeArrowheads="1"/>
          </p:cNvSpPr>
          <p:nvPr/>
        </p:nvSpPr>
        <p:spPr bwMode="auto">
          <a:xfrm>
            <a:off x="7569205" y="1633538"/>
            <a:ext cx="776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 b="1">
                <a:solidFill>
                  <a:prstClr val="white"/>
                </a:solidFill>
              </a:rPr>
              <a:t>Control </a:t>
            </a:r>
          </a:p>
          <a:p>
            <a:pPr eaLnBrk="1" hangingPunct="1"/>
            <a:r>
              <a:rPr lang="en-GB" altLang="en-US" sz="1200" b="1">
                <a:solidFill>
                  <a:prstClr val="white"/>
                </a:solidFill>
              </a:rPr>
              <a:t>muscle</a:t>
            </a:r>
            <a:endParaRPr lang="en-US" altLang="en-US" sz="1200" b="1">
              <a:solidFill>
                <a:prstClr val="white"/>
              </a:solidFill>
            </a:endParaRPr>
          </a:p>
        </p:txBody>
      </p:sp>
      <p:grpSp>
        <p:nvGrpSpPr>
          <p:cNvPr id="41988" name="Group 12"/>
          <p:cNvGrpSpPr>
            <a:grpSpLocks/>
          </p:cNvGrpSpPr>
          <p:nvPr/>
        </p:nvGrpSpPr>
        <p:grpSpPr bwMode="auto">
          <a:xfrm>
            <a:off x="0" y="1763715"/>
            <a:ext cx="5427663" cy="3990975"/>
            <a:chOff x="0" y="1763713"/>
            <a:chExt cx="5427663" cy="3990975"/>
          </a:xfrm>
        </p:grpSpPr>
        <p:pic>
          <p:nvPicPr>
            <p:cNvPr id="41990" name="Picture 3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391" b="25340"/>
            <a:stretch>
              <a:fillRect/>
            </a:stretch>
          </p:blipFill>
          <p:spPr bwMode="auto">
            <a:xfrm>
              <a:off x="26988" y="1763713"/>
              <a:ext cx="5400675" cy="3990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91" name="Text Box 28"/>
            <p:cNvSpPr txBox="1">
              <a:spLocks noChangeArrowheads="1"/>
            </p:cNvSpPr>
            <p:nvPr/>
          </p:nvSpPr>
          <p:spPr bwMode="auto">
            <a:xfrm>
              <a:off x="0" y="3857625"/>
              <a:ext cx="766557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600" b="1">
                  <a:solidFill>
                    <a:prstClr val="black"/>
                  </a:solidFill>
                </a:rPr>
                <a:t> 45-50</a:t>
              </a:r>
              <a:endParaRPr lang="en-US" altLang="en-US" sz="1600" b="1">
                <a:solidFill>
                  <a:prstClr val="black"/>
                </a:solidFill>
              </a:endParaRPr>
            </a:p>
          </p:txBody>
        </p:sp>
        <p:sp>
          <p:nvSpPr>
            <p:cNvPr id="41992" name="Text Box 30"/>
            <p:cNvSpPr txBox="1">
              <a:spLocks noChangeArrowheads="1"/>
            </p:cNvSpPr>
            <p:nvPr/>
          </p:nvSpPr>
          <p:spPr bwMode="auto">
            <a:xfrm>
              <a:off x="12700" y="4713288"/>
              <a:ext cx="766557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600" b="1">
                  <a:solidFill>
                    <a:prstClr val="black"/>
                  </a:solidFill>
                </a:rPr>
                <a:t> 49-50</a:t>
              </a:r>
              <a:endParaRPr lang="en-US" altLang="en-US" sz="1600" b="1">
                <a:solidFill>
                  <a:prstClr val="black"/>
                </a:solidFill>
              </a:endParaRPr>
            </a:p>
          </p:txBody>
        </p:sp>
      </p:grpSp>
      <p:pic>
        <p:nvPicPr>
          <p:cNvPr id="41989" name="Picture 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8918" y="2276476"/>
            <a:ext cx="3875087" cy="268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1759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229600" cy="1143000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accent1"/>
                </a:solidFill>
              </a:rPr>
              <a:t>Resultados clínicos</a:t>
            </a:r>
            <a:endParaRPr lang="en-GB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43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page 8 - DMD 6mwt Natural History D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31150"/>
            <a:ext cx="9571714" cy="688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79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3314" name="Picture 2" descr="http://s.thestreet.com/files/tsc/v2008/photos/contrib/uploads/srpt-6mw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2092"/>
            <a:ext cx="9001000" cy="667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22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182430"/>
            <a:ext cx="8987116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chemeClr val="tx2"/>
                </a:solidFill>
              </a:rPr>
              <a:t>Esta típica investigadora …</a:t>
            </a:r>
            <a:endParaRPr lang="en-GB" sz="3600" b="1" dirty="0">
              <a:solidFill>
                <a:schemeClr val="tx2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3508" y="1066465"/>
            <a:ext cx="6804756" cy="5179714"/>
          </a:xfrm>
        </p:spPr>
        <p:txBody>
          <a:bodyPr>
            <a:normAutofit fontScale="92500"/>
          </a:bodyPr>
          <a:lstStyle/>
          <a:p>
            <a:r>
              <a:rPr lang="es-ES" b="1" dirty="0" smtClean="0">
                <a:solidFill>
                  <a:schemeClr val="tx2"/>
                </a:solidFill>
              </a:rPr>
              <a:t>Formación:</a:t>
            </a:r>
          </a:p>
          <a:p>
            <a:pPr lvl="1"/>
            <a:r>
              <a:rPr lang="es-ES" dirty="0"/>
              <a:t>Licenciatura en </a:t>
            </a:r>
            <a:r>
              <a:rPr lang="es-ES" dirty="0" smtClean="0"/>
              <a:t>Farmacia, Vitoria.</a:t>
            </a:r>
          </a:p>
          <a:p>
            <a:pPr lvl="1"/>
            <a:r>
              <a:rPr lang="es-ES" dirty="0" smtClean="0"/>
              <a:t>Master </a:t>
            </a:r>
            <a:r>
              <a:rPr lang="es-ES" dirty="0" err="1" smtClean="0"/>
              <a:t>Inmunofarmacología</a:t>
            </a:r>
            <a:r>
              <a:rPr lang="es-ES" dirty="0" smtClean="0"/>
              <a:t>, Glasgow. </a:t>
            </a:r>
          </a:p>
          <a:p>
            <a:pPr lvl="1"/>
            <a:r>
              <a:rPr lang="es-ES" dirty="0" smtClean="0"/>
              <a:t>Doctorado </a:t>
            </a:r>
            <a:r>
              <a:rPr lang="es-ES" dirty="0"/>
              <a:t>en </a:t>
            </a:r>
            <a:r>
              <a:rPr lang="es-ES" dirty="0" smtClean="0"/>
              <a:t>Neurología, (</a:t>
            </a:r>
            <a:r>
              <a:rPr lang="es-ES" dirty="0" err="1" smtClean="0"/>
              <a:t>ELA</a:t>
            </a:r>
            <a:r>
              <a:rPr lang="es-ES" dirty="0" smtClean="0"/>
              <a:t>),Londres </a:t>
            </a:r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</a:p>
          <a:p>
            <a:r>
              <a:rPr lang="es-ES" b="1" dirty="0" smtClean="0">
                <a:solidFill>
                  <a:schemeClr val="tx2"/>
                </a:solidFill>
              </a:rPr>
              <a:t>Investigadora en DMD desde 2005:</a:t>
            </a:r>
          </a:p>
          <a:p>
            <a:pPr lvl="1"/>
            <a:r>
              <a:rPr lang="es-ES" dirty="0" smtClean="0"/>
              <a:t>Ensayos preliminares y primeros ensayos clínicos de </a:t>
            </a:r>
            <a:r>
              <a:rPr lang="es-ES" b="1" dirty="0" smtClean="0"/>
              <a:t>eteplirsen</a:t>
            </a:r>
            <a:r>
              <a:rPr lang="es-ES" dirty="0" smtClean="0"/>
              <a:t>.</a:t>
            </a:r>
          </a:p>
          <a:p>
            <a:pPr lvl="1"/>
            <a:r>
              <a:rPr lang="es-ES" dirty="0" smtClean="0"/>
              <a:t>Diseño de métodos de evaluación de terapia de salto del exón. </a:t>
            </a:r>
          </a:p>
          <a:p>
            <a:pPr lvl="1"/>
            <a:r>
              <a:rPr lang="es-ES" dirty="0" smtClean="0"/>
              <a:t>Desde </a:t>
            </a:r>
            <a:r>
              <a:rPr lang="es-ES" dirty="0" err="1" smtClean="0"/>
              <a:t>Dec</a:t>
            </a:r>
            <a:r>
              <a:rPr lang="es-ES" dirty="0" smtClean="0"/>
              <a:t> 2013, en BioCruces, Barakaldo.</a:t>
            </a:r>
          </a:p>
          <a:p>
            <a:endParaRPr lang="es-ES" dirty="0"/>
          </a:p>
          <a:p>
            <a:endParaRPr lang="es-ES" dirty="0" smtClean="0"/>
          </a:p>
        </p:txBody>
      </p:sp>
      <p:grpSp>
        <p:nvGrpSpPr>
          <p:cNvPr id="9" name="Grupo 8"/>
          <p:cNvGrpSpPr/>
          <p:nvPr/>
        </p:nvGrpSpPr>
        <p:grpSpPr>
          <a:xfrm>
            <a:off x="7308304" y="1066465"/>
            <a:ext cx="1544051" cy="2531527"/>
            <a:chOff x="7236296" y="620688"/>
            <a:chExt cx="1544051" cy="2531527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99756" y="1518185"/>
              <a:ext cx="1217128" cy="823986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36296" y="620688"/>
              <a:ext cx="1544051" cy="804084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62640" y="2423681"/>
              <a:ext cx="1291360" cy="728534"/>
            </a:xfrm>
            <a:prstGeom prst="rect">
              <a:avLst/>
            </a:prstGeom>
          </p:spPr>
        </p:pic>
      </p:grpSp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616" y="4434284"/>
            <a:ext cx="2095500" cy="838200"/>
          </a:xfrm>
          <a:prstGeom prst="rect">
            <a:avLst/>
          </a:prstGeom>
        </p:spPr>
      </p:pic>
      <p:pic>
        <p:nvPicPr>
          <p:cNvPr id="12" name="Picture 6" descr="http://blog.neomed.es/wp-content/uploads/2013/06/Biocruc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314" y="5805264"/>
            <a:ext cx="2952327" cy="99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11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30" name="Picture 142" descr="http://www.sec.gov/Archives/edgar/data/1574111/000119312514439080/g836571img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692"/>
            <a:ext cx="9144000" cy="686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5" name="Picture 17" descr="image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51597"/>
            <a:ext cx="1433689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6" name="Text Box 18"/>
          <p:cNvSpPr txBox="1">
            <a:spLocks noChangeArrowheads="1"/>
          </p:cNvSpPr>
          <p:nvPr/>
        </p:nvSpPr>
        <p:spPr bwMode="auto">
          <a:xfrm>
            <a:off x="0" y="36514"/>
            <a:ext cx="2710999" cy="36933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Segoe UI" pitchFamily="34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  <a:ea typeface="Segoe UI" pitchFamily="34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Segoe UI" pitchFamily="34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Segoe U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Segoe U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Segoe U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Segoe U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Segoe U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Segoe U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800" b="1" dirty="0" smtClean="0">
                <a:solidFill>
                  <a:srgbClr val="FFFFFF"/>
                </a:solidFill>
                <a:latin typeface="Arial" pitchFamily="34" charset="0"/>
              </a:rPr>
              <a:t>2’0Me EXON SKIPPING</a:t>
            </a:r>
          </a:p>
        </p:txBody>
      </p:sp>
    </p:spTree>
    <p:extLst>
      <p:ext uri="{BB962C8B-B14F-4D97-AF65-F5344CB8AC3E}">
        <p14:creationId xmlns:p14="http://schemas.microsoft.com/office/powerpoint/2010/main" val="195171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3"/>
          <p:cNvSpPr>
            <a:spLocks noGrp="1"/>
          </p:cNvSpPr>
          <p:nvPr>
            <p:ph type="title"/>
          </p:nvPr>
        </p:nvSpPr>
        <p:spPr>
          <a:xfrm>
            <a:off x="250825" y="2781300"/>
            <a:ext cx="8489950" cy="1296988"/>
          </a:xfrm>
        </p:spPr>
        <p:txBody>
          <a:bodyPr>
            <a:normAutofit fontScale="90000"/>
          </a:bodyPr>
          <a:lstStyle/>
          <a:p>
            <a:pPr algn="ctr"/>
            <a:r>
              <a:rPr lang="en-GB" altLang="en-US" b="1" dirty="0" smtClean="0">
                <a:solidFill>
                  <a:schemeClr val="accent1"/>
                </a:solidFill>
              </a:rPr>
              <a:t>PLANES, OBSTACULOS Y SOLUCIONES</a:t>
            </a:r>
          </a:p>
        </p:txBody>
      </p:sp>
    </p:spTree>
    <p:extLst>
      <p:ext uri="{BB962C8B-B14F-4D97-AF65-F5344CB8AC3E}">
        <p14:creationId xmlns:p14="http://schemas.microsoft.com/office/powerpoint/2010/main" val="308765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accent1"/>
                </a:solidFill>
              </a:rPr>
              <a:t>Consideraciones sobre el 6 </a:t>
            </a:r>
            <a:r>
              <a:rPr lang="es-ES" b="1" dirty="0" err="1" smtClean="0">
                <a:solidFill>
                  <a:schemeClr val="accent1"/>
                </a:solidFill>
              </a:rPr>
              <a:t>MWT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Sujeto a muchas variaciones:</a:t>
            </a:r>
          </a:p>
          <a:p>
            <a:pPr lvl="1"/>
            <a:r>
              <a:rPr lang="es-ES" dirty="0" smtClean="0"/>
              <a:t>Edad pacientes (&gt;7 años)</a:t>
            </a:r>
          </a:p>
          <a:p>
            <a:pPr lvl="1"/>
            <a:r>
              <a:rPr lang="es-ES" dirty="0" smtClean="0"/>
              <a:t>Capacidad al inicio (&gt;350 metros)</a:t>
            </a:r>
          </a:p>
          <a:p>
            <a:pPr lvl="1"/>
            <a:r>
              <a:rPr lang="es-ES" dirty="0" smtClean="0"/>
              <a:t>Voluntad pacientes (50$ test)</a:t>
            </a:r>
          </a:p>
          <a:p>
            <a:r>
              <a:rPr lang="es-ES" dirty="0" smtClean="0"/>
              <a:t>Necesario tener en cuenta estos datos para futuros ensayos</a:t>
            </a:r>
          </a:p>
          <a:p>
            <a:r>
              <a:rPr lang="es-ES" dirty="0" smtClean="0"/>
              <a:t>Necesarias otras medidas para pacientes no ambulantes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968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accent1"/>
                </a:solidFill>
              </a:rPr>
              <a:t>Otros problemas para ensayos clínicos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Pocos </a:t>
            </a:r>
            <a:r>
              <a:rPr lang="es-ES" dirty="0"/>
              <a:t>pacientes </a:t>
            </a:r>
            <a:r>
              <a:rPr lang="es-ES" dirty="0" smtClean="0"/>
              <a:t>(&gt;</a:t>
            </a:r>
            <a:r>
              <a:rPr lang="es-ES" dirty="0"/>
              <a:t>300 </a:t>
            </a:r>
            <a:r>
              <a:rPr lang="es-ES" dirty="0" smtClean="0"/>
              <a:t> pacientes del </a:t>
            </a:r>
            <a:r>
              <a:rPr lang="es-ES" dirty="0" err="1" smtClean="0"/>
              <a:t>exon</a:t>
            </a:r>
            <a:r>
              <a:rPr lang="es-ES" dirty="0" smtClean="0"/>
              <a:t> </a:t>
            </a:r>
            <a:r>
              <a:rPr lang="es-ES" dirty="0"/>
              <a:t>51 </a:t>
            </a:r>
            <a:r>
              <a:rPr lang="es-ES" dirty="0" smtClean="0"/>
              <a:t>sólo en </a:t>
            </a:r>
            <a:r>
              <a:rPr lang="es-ES" dirty="0" err="1" smtClean="0"/>
              <a:t>Disaprirsen</a:t>
            </a:r>
            <a:r>
              <a:rPr lang="es-ES" dirty="0" smtClean="0"/>
              <a:t>)</a:t>
            </a:r>
          </a:p>
          <a:p>
            <a:r>
              <a:rPr lang="es-ES" dirty="0" smtClean="0"/>
              <a:t>Poco tiempo para demostrar eficacia.</a:t>
            </a:r>
          </a:p>
          <a:p>
            <a:r>
              <a:rPr lang="es-ES" dirty="0" smtClean="0"/>
              <a:t>Elección de la población: mejor efecto o más beneficioso?</a:t>
            </a:r>
            <a:endParaRPr lang="en-GB" dirty="0" smtClean="0"/>
          </a:p>
          <a:p>
            <a:r>
              <a:rPr lang="es-ES" dirty="0" err="1" smtClean="0"/>
              <a:t>Outocome</a:t>
            </a:r>
            <a:r>
              <a:rPr lang="es-ES" dirty="0" smtClean="0"/>
              <a:t> </a:t>
            </a:r>
            <a:r>
              <a:rPr lang="es-ES" dirty="0" err="1" smtClean="0"/>
              <a:t>measures</a:t>
            </a:r>
            <a:r>
              <a:rPr lang="es-ES" dirty="0" smtClean="0"/>
              <a:t>:</a:t>
            </a:r>
          </a:p>
          <a:p>
            <a:pPr lvl="1"/>
            <a:r>
              <a:rPr lang="es-ES" dirty="0" smtClean="0"/>
              <a:t>Clínicos. Necesitan mejorarse</a:t>
            </a:r>
          </a:p>
          <a:p>
            <a:pPr lvl="1"/>
            <a:r>
              <a:rPr lang="es-ES" dirty="0" smtClean="0"/>
              <a:t>Bioquímicos: han de validarse. </a:t>
            </a:r>
          </a:p>
        </p:txBody>
      </p:sp>
    </p:spTree>
    <p:extLst>
      <p:ext uri="{BB962C8B-B14F-4D97-AF65-F5344CB8AC3E}">
        <p14:creationId xmlns:p14="http://schemas.microsoft.com/office/powerpoint/2010/main" val="60365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accent1"/>
                </a:solidFill>
              </a:rPr>
              <a:t>Mejorando los </a:t>
            </a:r>
            <a:r>
              <a:rPr lang="es-ES" b="1" dirty="0" err="1" smtClean="0">
                <a:solidFill>
                  <a:schemeClr val="accent1"/>
                </a:solidFill>
              </a:rPr>
              <a:t>outcome</a:t>
            </a:r>
            <a:r>
              <a:rPr lang="es-ES" b="1" dirty="0" smtClean="0">
                <a:solidFill>
                  <a:schemeClr val="accent1"/>
                </a:solidFill>
              </a:rPr>
              <a:t> </a:t>
            </a:r>
            <a:r>
              <a:rPr lang="es-ES" b="1" dirty="0" err="1" smtClean="0">
                <a:solidFill>
                  <a:schemeClr val="accent1"/>
                </a:solidFill>
              </a:rPr>
              <a:t>measures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Clínicos: </a:t>
            </a:r>
          </a:p>
          <a:p>
            <a:pPr lvl="1"/>
            <a:r>
              <a:rPr lang="es-ES" dirty="0" smtClean="0"/>
              <a:t>Datos de historia natural más detallados</a:t>
            </a:r>
          </a:p>
          <a:p>
            <a:pPr lvl="1"/>
            <a:r>
              <a:rPr lang="es-ES" dirty="0" smtClean="0"/>
              <a:t>Búsqueda de medidas en pacientes no ambulantes</a:t>
            </a:r>
          </a:p>
          <a:p>
            <a:pPr lvl="1"/>
            <a:r>
              <a:rPr lang="es-ES" dirty="0" smtClean="0"/>
              <a:t>Resonancia magnética.</a:t>
            </a:r>
          </a:p>
          <a:p>
            <a:r>
              <a:rPr lang="es-ES" dirty="0" smtClean="0"/>
              <a:t>Bioquímicos:</a:t>
            </a:r>
          </a:p>
          <a:p>
            <a:pPr lvl="1"/>
            <a:r>
              <a:rPr lang="es-ES" dirty="0" err="1"/>
              <a:t>Biomarcadores</a:t>
            </a:r>
            <a:endParaRPr lang="es-ES" dirty="0"/>
          </a:p>
          <a:p>
            <a:pPr lvl="1"/>
            <a:r>
              <a:rPr lang="es-ES" dirty="0" smtClean="0"/>
              <a:t>Distrofina </a:t>
            </a:r>
            <a:r>
              <a:rPr lang="es-ES" dirty="0"/>
              <a:t>(biopsia</a:t>
            </a:r>
            <a:r>
              <a:rPr lang="es-ES" dirty="0" smtClean="0"/>
              <a:t>)-homogeneización </a:t>
            </a:r>
            <a:r>
              <a:rPr lang="es-ES" dirty="0"/>
              <a:t>de </a:t>
            </a:r>
            <a:r>
              <a:rPr lang="es-ES" dirty="0" smtClean="0"/>
              <a:t>método</a:t>
            </a:r>
          </a:p>
          <a:p>
            <a:pPr lvl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85434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accent1"/>
                </a:solidFill>
              </a:rPr>
              <a:t>Mejorando los </a:t>
            </a:r>
            <a:r>
              <a:rPr lang="es-ES" b="1" dirty="0" err="1" smtClean="0">
                <a:solidFill>
                  <a:schemeClr val="accent1"/>
                </a:solidFill>
              </a:rPr>
              <a:t>outcome</a:t>
            </a:r>
            <a:r>
              <a:rPr lang="es-ES" b="1" dirty="0" smtClean="0">
                <a:solidFill>
                  <a:schemeClr val="accent1"/>
                </a:solidFill>
              </a:rPr>
              <a:t> </a:t>
            </a:r>
            <a:r>
              <a:rPr lang="es-ES" b="1" dirty="0" err="1" smtClean="0">
                <a:solidFill>
                  <a:schemeClr val="accent1"/>
                </a:solidFill>
              </a:rPr>
              <a:t>measures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Clínicos: </a:t>
            </a:r>
          </a:p>
          <a:p>
            <a:pPr lvl="1"/>
            <a:r>
              <a:rPr lang="es-ES" dirty="0" smtClean="0"/>
              <a:t>Datos de historia natural más detallados</a:t>
            </a:r>
          </a:p>
          <a:p>
            <a:pPr lvl="1"/>
            <a:r>
              <a:rPr lang="es-ES" dirty="0" smtClean="0"/>
              <a:t>Búsqueda de medidas en pacientes no ambulantes</a:t>
            </a:r>
          </a:p>
          <a:p>
            <a:pPr lvl="1"/>
            <a:r>
              <a:rPr lang="es-ES" dirty="0" smtClean="0"/>
              <a:t>Resonancia magnética.</a:t>
            </a:r>
          </a:p>
          <a:p>
            <a:r>
              <a:rPr lang="es-ES" dirty="0" smtClean="0"/>
              <a:t>Bioquímicos:</a:t>
            </a:r>
          </a:p>
          <a:p>
            <a:pPr lvl="1"/>
            <a:r>
              <a:rPr lang="es-ES" dirty="0" err="1"/>
              <a:t>Biomarcadores</a:t>
            </a:r>
            <a:endParaRPr lang="es-ES" dirty="0"/>
          </a:p>
          <a:p>
            <a:pPr lvl="1"/>
            <a:r>
              <a:rPr lang="es-ES" dirty="0" smtClean="0"/>
              <a:t>Distrofina </a:t>
            </a:r>
            <a:r>
              <a:rPr lang="es-ES" dirty="0"/>
              <a:t>(biopsia</a:t>
            </a:r>
            <a:r>
              <a:rPr lang="es-ES" dirty="0" smtClean="0"/>
              <a:t>)-homogeneización </a:t>
            </a:r>
            <a:r>
              <a:rPr lang="es-ES" dirty="0"/>
              <a:t>de </a:t>
            </a:r>
            <a:r>
              <a:rPr lang="es-ES" dirty="0" smtClean="0"/>
              <a:t>método</a:t>
            </a:r>
          </a:p>
          <a:p>
            <a:pPr lvl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36994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457" y="116632"/>
            <a:ext cx="8064896" cy="278316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1600199"/>
            <a:ext cx="6706814" cy="54872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7700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chemeClr val="accent1"/>
                </a:solidFill>
              </a:rPr>
              <a:t>Antisense de última generación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Los compuestos de primera generación tienen varios problemas graves:</a:t>
            </a:r>
          </a:p>
          <a:p>
            <a:pPr>
              <a:buFontTx/>
              <a:buChar char="-"/>
            </a:pPr>
            <a:r>
              <a:rPr lang="es-ES" dirty="0" smtClean="0"/>
              <a:t>Mala distribución</a:t>
            </a:r>
          </a:p>
          <a:p>
            <a:pPr>
              <a:buFontTx/>
              <a:buChar char="-"/>
            </a:pPr>
            <a:r>
              <a:rPr lang="es-ES" dirty="0" smtClean="0"/>
              <a:t>No llegan bien al corazón</a:t>
            </a:r>
          </a:p>
          <a:p>
            <a:pPr>
              <a:buFontTx/>
              <a:buChar char="-"/>
            </a:pPr>
            <a:r>
              <a:rPr lang="es-ES" dirty="0" smtClean="0"/>
              <a:t>No pasan la barrera </a:t>
            </a:r>
            <a:r>
              <a:rPr lang="es-ES" dirty="0" err="1" smtClean="0"/>
              <a:t>hematoencefálica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59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7210" y="10854"/>
            <a:ext cx="8229600" cy="1143000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accent1"/>
                </a:solidFill>
              </a:rPr>
              <a:t>Antisense de última generación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4559" y="980728"/>
            <a:ext cx="8229600" cy="5040560"/>
          </a:xfrm>
        </p:spPr>
        <p:txBody>
          <a:bodyPr>
            <a:normAutofit/>
          </a:bodyPr>
          <a:lstStyle/>
          <a:p>
            <a:r>
              <a:rPr lang="es-ES" sz="3600" dirty="0" smtClean="0"/>
              <a:t>Conjugados a péptidos</a:t>
            </a:r>
          </a:p>
          <a:p>
            <a:endParaRPr lang="es-ES" sz="4300" dirty="0"/>
          </a:p>
          <a:p>
            <a:endParaRPr lang="es-ES" sz="4300" dirty="0" smtClean="0"/>
          </a:p>
          <a:p>
            <a:endParaRPr lang="es-ES" sz="4300" dirty="0" smtClean="0"/>
          </a:p>
          <a:p>
            <a:r>
              <a:rPr lang="es-ES" sz="4300" dirty="0" err="1" smtClean="0"/>
              <a:t>Tryciclo</a:t>
            </a:r>
            <a:r>
              <a:rPr lang="es-ES" sz="4300" dirty="0" smtClean="0"/>
              <a:t>-DNA</a:t>
            </a:r>
          </a:p>
          <a:p>
            <a:endParaRPr lang="es-ES" dirty="0" smtClean="0"/>
          </a:p>
          <a:p>
            <a:pPr lvl="1"/>
            <a:endParaRPr lang="es-ES" dirty="0" smtClean="0"/>
          </a:p>
        </p:txBody>
      </p:sp>
      <p:pic>
        <p:nvPicPr>
          <p:cNvPr id="4" name="Picture 2" descr="pip5e-PMO.t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6813" y="1560991"/>
            <a:ext cx="3927777" cy="327969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247" y="1982791"/>
            <a:ext cx="4136405" cy="12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314" y="5183271"/>
            <a:ext cx="7922998" cy="170056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5633" y="4688823"/>
            <a:ext cx="1830414" cy="60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91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accent1"/>
                </a:solidFill>
              </a:rPr>
              <a:t>Terapia personalizada</a:t>
            </a:r>
            <a:endParaRPr lang="en-GB" b="1" dirty="0">
              <a:solidFill>
                <a:schemeClr val="accent1"/>
              </a:solidFill>
            </a:endParaRPr>
          </a:p>
        </p:txBody>
      </p:sp>
      <p:pic>
        <p:nvPicPr>
          <p:cNvPr id="2050" name="Picture 2" descr="http://www.cuartoderecha.com/archivos/post_091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79"/>
          <a:stretch/>
        </p:blipFill>
        <p:spPr bwMode="auto">
          <a:xfrm>
            <a:off x="436309" y="1566992"/>
            <a:ext cx="2774082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50.twenga.com/salud-y-belleza/tiritas-infantiles/tiritas-hello-kitty-14uds-tp_4406493590468050430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14" t="63503"/>
          <a:stretch/>
        </p:blipFill>
        <p:spPr bwMode="auto">
          <a:xfrm>
            <a:off x="4932040" y="1629489"/>
            <a:ext cx="3532634" cy="212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raftandcreativity.com/blog/wp-content/uploads/2012/01/plaster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02371"/>
            <a:ext cx="367665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breek.fr/sites/default/files/styles/slider-header/public/compeed_2_0.jpg?itok=yFtFMCD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043" y="4222489"/>
            <a:ext cx="5239596" cy="206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46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accent1"/>
                </a:solidFill>
              </a:rPr>
              <a:t>El enemigo</a:t>
            </a:r>
            <a:endParaRPr lang="es-ES" b="1" dirty="0">
              <a:solidFill>
                <a:schemeClr val="accent1"/>
              </a:solidFill>
            </a:endParaRPr>
          </a:p>
        </p:txBody>
      </p:sp>
      <p:pic>
        <p:nvPicPr>
          <p:cNvPr id="2050" name="Picture 2" descr="http://www.band-me-up.com/FIND/pics/band/more/3938_B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5898"/>
            <a:ext cx="9144000" cy="537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16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accent1"/>
                </a:solidFill>
              </a:rPr>
              <a:t>La investigación no para… 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¿Cómo pueden colaborar los pacientes?</a:t>
            </a:r>
          </a:p>
          <a:p>
            <a:pPr lvl="1"/>
            <a:r>
              <a:rPr lang="es-ES" dirty="0" smtClean="0"/>
              <a:t>Tomando parte en ensayos</a:t>
            </a:r>
          </a:p>
          <a:p>
            <a:pPr lvl="1"/>
            <a:r>
              <a:rPr lang="es-ES" dirty="0" smtClean="0"/>
              <a:t>Participando en registros</a:t>
            </a:r>
          </a:p>
          <a:p>
            <a:pPr lvl="1"/>
            <a:r>
              <a:rPr lang="es-ES" dirty="0" smtClean="0"/>
              <a:t>Donando muestras y biopsias</a:t>
            </a:r>
          </a:p>
          <a:p>
            <a:pPr lvl="1"/>
            <a:r>
              <a:rPr lang="es-ES" dirty="0"/>
              <a:t>¡</a:t>
            </a:r>
            <a:r>
              <a:rPr lang="es-ES" dirty="0" smtClean="0"/>
              <a:t>Dando la lata!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92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tx2"/>
                </a:solidFill>
              </a:rPr>
              <a:t>Más información en nuestra web: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400" dirty="0">
                <a:hlinkClick r:id="rId2"/>
              </a:rPr>
              <a:t>http://www.arechavala-lab.com/publications/for-patients</a:t>
            </a:r>
            <a:r>
              <a:rPr lang="es-ES" sz="2400" dirty="0" smtClean="0">
                <a:hlinkClick r:id="rId2"/>
              </a:rPr>
              <a:t>/</a:t>
            </a:r>
            <a:r>
              <a:rPr lang="es-ES" sz="2400" dirty="0" smtClean="0"/>
              <a:t> </a:t>
            </a:r>
          </a:p>
          <a:p>
            <a:r>
              <a:rPr lang="en-GB" sz="2400" dirty="0">
                <a:hlinkClick r:id="rId3"/>
              </a:rPr>
              <a:t>http://www.arechavala-lab.com/news</a:t>
            </a:r>
            <a:r>
              <a:rPr lang="en-GB" sz="2400" dirty="0" smtClean="0">
                <a:hlinkClick r:id="rId3"/>
              </a:rPr>
              <a:t>/</a:t>
            </a:r>
            <a:r>
              <a:rPr lang="en-GB" sz="2400" dirty="0" smtClean="0"/>
              <a:t> </a:t>
            </a:r>
            <a:endParaRPr lang="en-GB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5" b="4825"/>
          <a:stretch/>
        </p:blipFill>
        <p:spPr>
          <a:xfrm>
            <a:off x="14082" y="2806259"/>
            <a:ext cx="9144000" cy="40545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052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b="1" dirty="0" smtClean="0">
                <a:solidFill>
                  <a:schemeClr val="accent1"/>
                </a:solidFill>
              </a:rPr>
              <a:t>BioCruces- Hospital Universitario de Cruces, </a:t>
            </a:r>
            <a:br>
              <a:rPr lang="es-ES" sz="3200" b="1" dirty="0" smtClean="0">
                <a:solidFill>
                  <a:schemeClr val="accent1"/>
                </a:solidFill>
              </a:rPr>
            </a:br>
            <a:r>
              <a:rPr lang="es-ES" sz="3200" b="1" dirty="0" smtClean="0">
                <a:solidFill>
                  <a:schemeClr val="accent1"/>
                </a:solidFill>
              </a:rPr>
              <a:t>Barakaldo, Bizkaia</a:t>
            </a:r>
            <a:endParaRPr lang="en-GB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44824"/>
            <a:ext cx="9181640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10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27"/>
          <a:stretch/>
        </p:blipFill>
        <p:spPr>
          <a:xfrm>
            <a:off x="-108519" y="1104632"/>
            <a:ext cx="6120680" cy="57533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-17259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accent1"/>
                </a:solidFill>
              </a:rPr>
              <a:t>Grupo Enfermedades Neuromusculares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84168" y="1104632"/>
            <a:ext cx="3384376" cy="1900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dirty="0" smtClean="0"/>
              <a:t>Estíbaliz Ruiz Del Yerro</a:t>
            </a:r>
          </a:p>
          <a:p>
            <a:pPr marL="0" indent="0">
              <a:buNone/>
            </a:pPr>
            <a:r>
              <a:rPr lang="es-ES" sz="2000" dirty="0" smtClean="0"/>
              <a:t>Iker García Jimenez</a:t>
            </a:r>
          </a:p>
          <a:p>
            <a:pPr marL="0" indent="0">
              <a:buNone/>
            </a:pPr>
            <a:r>
              <a:rPr lang="es-ES" sz="2000" dirty="0" smtClean="0"/>
              <a:t>Virginia Arechavala Gomeza</a:t>
            </a:r>
            <a:endParaRPr lang="en-GB" sz="2000" dirty="0"/>
          </a:p>
        </p:txBody>
      </p:sp>
      <p:sp>
        <p:nvSpPr>
          <p:cNvPr id="6" name="Rectángulo 5"/>
          <p:cNvSpPr/>
          <p:nvPr/>
        </p:nvSpPr>
        <p:spPr>
          <a:xfrm>
            <a:off x="6196605" y="3658150"/>
            <a:ext cx="25976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3"/>
              </a:rPr>
              <a:t>www.arechavala-lab.com</a:t>
            </a:r>
            <a:r>
              <a:rPr lang="en-GB" dirty="0" smtClean="0"/>
              <a:t> </a:t>
            </a:r>
          </a:p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5126" name="Picture 6" descr="http://blog.neomed.es/wp-content/uploads/2013/06/Biocruc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314" y="5805264"/>
            <a:ext cx="2952327" cy="99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98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16439" y="764704"/>
            <a:ext cx="3814762" cy="1270000"/>
          </a:xfrm>
        </p:spPr>
        <p:txBody>
          <a:bodyPr lIns="92075" tIns="46038" rIns="92075" bIns="46038">
            <a:normAutofit/>
          </a:bodyPr>
          <a:lstStyle/>
          <a:p>
            <a:pPr algn="ctr">
              <a:defRPr/>
            </a:pPr>
            <a:r>
              <a:rPr lang="es-ES_tradnl" sz="3200" dirty="0" smtClean="0">
                <a:solidFill>
                  <a:schemeClr val="accent1"/>
                </a:solidFill>
                <a:latin typeface="+mn-lt"/>
              </a:rPr>
              <a:t>Pérdida progresiva de masa muscular</a:t>
            </a:r>
          </a:p>
        </p:txBody>
      </p:sp>
      <p:pic>
        <p:nvPicPr>
          <p:cNvPr id="1030" name="Picture 5" descr="normalhe"/>
          <p:cNvPicPr>
            <a:picLocks noChangeAspect="1" noChangeArrowheads="1"/>
          </p:cNvPicPr>
          <p:nvPr/>
        </p:nvPicPr>
        <p:blipFill>
          <a:blip r:embed="rId3" cstate="screen">
            <a:lum bright="6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2370138" cy="1955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6" descr="02810x2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2000" y="1295401"/>
            <a:ext cx="2336800" cy="19288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7" descr="Scan58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068" y="2489200"/>
            <a:ext cx="2505075" cy="1879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8" descr="Scan57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2800" y="3810000"/>
            <a:ext cx="2438400" cy="1828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Line 9"/>
          <p:cNvSpPr>
            <a:spLocks noChangeShapeType="1"/>
          </p:cNvSpPr>
          <p:nvPr/>
        </p:nvSpPr>
        <p:spPr bwMode="auto">
          <a:xfrm>
            <a:off x="1403353" y="2781300"/>
            <a:ext cx="5329238" cy="381635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1036" name="Picture 2"/>
          <p:cNvPicPr>
            <a:picLocks noChangeAspect="1" noChangeArrowheads="1"/>
          </p:cNvPicPr>
          <p:nvPr/>
        </p:nvPicPr>
        <p:blipFill>
          <a:blip r:embed="rId7" cstate="screen">
            <a:lum bright="-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9" y="5310188"/>
            <a:ext cx="2339975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07504" y="5828209"/>
            <a:ext cx="5544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rgbClr val="C00000"/>
                </a:solidFill>
              </a:rPr>
              <a:t>¿ Y esto, por qué pasa?</a:t>
            </a:r>
            <a:endParaRPr lang="en-GB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68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125538"/>
            <a:ext cx="8208962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95288" y="5589588"/>
            <a:ext cx="8137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dirty="0">
                <a:solidFill>
                  <a:prstClr val="white"/>
                </a:solidFill>
              </a:rPr>
              <a:t>             Control			</a:t>
            </a:r>
            <a:r>
              <a:rPr lang="es-ES_tradnl" altLang="en-US" sz="2400" dirty="0" smtClean="0">
                <a:solidFill>
                  <a:prstClr val="white"/>
                </a:solidFill>
              </a:rPr>
              <a:t>Déficit</a:t>
            </a:r>
            <a:r>
              <a:rPr lang="en-GB" altLang="en-US" sz="2400" dirty="0" smtClean="0">
                <a:solidFill>
                  <a:prstClr val="white"/>
                </a:solidFill>
              </a:rPr>
              <a:t> </a:t>
            </a:r>
            <a:r>
              <a:rPr lang="en-GB" altLang="en-US" sz="2400" dirty="0">
                <a:solidFill>
                  <a:prstClr val="white"/>
                </a:solidFill>
              </a:rPr>
              <a:t>de distrofina</a:t>
            </a:r>
            <a:endParaRPr lang="en-US" altLang="en-US" sz="2400" dirty="0">
              <a:solidFill>
                <a:prstClr val="white"/>
              </a:solidFill>
            </a:endParaRPr>
          </a:p>
        </p:txBody>
      </p:sp>
      <p:sp>
        <p:nvSpPr>
          <p:cNvPr id="13318" name="Rectangle 4"/>
          <p:cNvSpPr>
            <a:spLocks noChangeArrowheads="1"/>
          </p:cNvSpPr>
          <p:nvPr/>
        </p:nvSpPr>
        <p:spPr bwMode="auto">
          <a:xfrm>
            <a:off x="682606" y="2187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s-ES_tradnl" sz="3600" b="1" dirty="0">
                <a:solidFill>
                  <a:schemeClr val="accent1"/>
                </a:solidFill>
              </a:rPr>
              <a:t>Déficit de distrofina en el </a:t>
            </a:r>
            <a:r>
              <a:rPr lang="es-ES_tradnl" sz="3600" b="1" dirty="0" smtClean="0">
                <a:solidFill>
                  <a:schemeClr val="accent1"/>
                </a:solidFill>
              </a:rPr>
              <a:t>músculo </a:t>
            </a:r>
            <a:r>
              <a:rPr lang="es-ES_tradnl" sz="3600" b="1" dirty="0">
                <a:solidFill>
                  <a:schemeClr val="accent1"/>
                </a:solidFill>
              </a:rPr>
              <a:t>DMD</a:t>
            </a:r>
          </a:p>
        </p:txBody>
      </p:sp>
    </p:spTree>
    <p:extLst>
      <p:ext uri="{BB962C8B-B14F-4D97-AF65-F5344CB8AC3E}">
        <p14:creationId xmlns:p14="http://schemas.microsoft.com/office/powerpoint/2010/main" val="271927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0" y="552450"/>
            <a:ext cx="9180513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619672" y="229285"/>
            <a:ext cx="51862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3600" dirty="0" smtClean="0">
                <a:solidFill>
                  <a:schemeClr val="accent1"/>
                </a:solidFill>
                <a:latin typeface="+mj-lt"/>
              </a:rPr>
              <a:t>La distrofina en el </a:t>
            </a:r>
            <a:r>
              <a:rPr lang="es-ES_tradnl" sz="3600" dirty="0" smtClean="0">
                <a:solidFill>
                  <a:schemeClr val="accent1"/>
                </a:solidFill>
                <a:latin typeface="+mj-lt"/>
              </a:rPr>
              <a:t>músculo</a:t>
            </a:r>
            <a:endParaRPr lang="es-ES_tradnl" sz="36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83920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4316589" y="2133611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chemeClr val="bg1"/>
                </a:solidFill>
                <a:latin typeface="Arial" pitchFamily="34" charset="0"/>
              </a:rPr>
              <a:t>Actin</a:t>
            </a: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1365919" y="180403"/>
            <a:ext cx="70342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n-US" b="1" dirty="0" smtClean="0">
                <a:solidFill>
                  <a:schemeClr val="accent1"/>
                </a:solidFill>
                <a:latin typeface="Arial" pitchFamily="34" charset="0"/>
              </a:rPr>
              <a:t>Función</a:t>
            </a:r>
            <a:r>
              <a:rPr lang="en-GB" altLang="en-US" b="1" dirty="0" smtClean="0">
                <a:solidFill>
                  <a:schemeClr val="accent1"/>
                </a:solidFill>
                <a:latin typeface="Arial" pitchFamily="34" charset="0"/>
              </a:rPr>
              <a:t> </a:t>
            </a:r>
            <a:r>
              <a:rPr lang="es-ES_tradnl" altLang="en-US" b="1" dirty="0" smtClean="0">
                <a:solidFill>
                  <a:schemeClr val="accent1"/>
                </a:solidFill>
                <a:latin typeface="Arial" pitchFamily="34" charset="0"/>
              </a:rPr>
              <a:t>estructural</a:t>
            </a:r>
            <a:r>
              <a:rPr lang="en-GB" altLang="en-US" b="1" dirty="0" smtClean="0">
                <a:solidFill>
                  <a:schemeClr val="accent1"/>
                </a:solidFill>
                <a:latin typeface="Arial" pitchFamily="34" charset="0"/>
              </a:rPr>
              <a:t> de la distrofina</a:t>
            </a:r>
            <a:endParaRPr lang="en-GB" altLang="en-US" b="1" dirty="0">
              <a:solidFill>
                <a:schemeClr val="accent1"/>
              </a:solidFill>
              <a:latin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7495" y="1124746"/>
            <a:ext cx="7100989" cy="4920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1125170"/>
            <a:ext cx="5352390" cy="535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108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|12.1|1.3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1569</TotalTime>
  <Words>1210</Words>
  <Application>Microsoft Office PowerPoint</Application>
  <PresentationFormat>Presentación en pantalla (4:3)</PresentationFormat>
  <Paragraphs>265</Paragraphs>
  <Slides>53</Slides>
  <Notes>10</Notes>
  <HiddenSlides>0</HiddenSlides>
  <MMClips>1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53</vt:i4>
      </vt:variant>
    </vt:vector>
  </HeadingPairs>
  <TitlesOfParts>
    <vt:vector size="60" baseType="lpstr">
      <vt:lpstr>Arial</vt:lpstr>
      <vt:lpstr>Bookman Old Style</vt:lpstr>
      <vt:lpstr>Calibri</vt:lpstr>
      <vt:lpstr>Segoe UI</vt:lpstr>
      <vt:lpstr>Times New Roman</vt:lpstr>
      <vt:lpstr>Wingdings</vt:lpstr>
      <vt:lpstr>Tema de Office</vt:lpstr>
      <vt:lpstr>Investigación en enfermedades neuromusculares</vt:lpstr>
      <vt:lpstr>¿Qué hacen los investigadores en sus laboratorios?</vt:lpstr>
      <vt:lpstr>El típico investigador …</vt:lpstr>
      <vt:lpstr>Esta típica investigadora …</vt:lpstr>
      <vt:lpstr>El enemigo</vt:lpstr>
      <vt:lpstr>Pérdida progresiva de masa muscular</vt:lpstr>
      <vt:lpstr>Presentación de PowerPoint</vt:lpstr>
      <vt:lpstr>Presentación de PowerPoint</vt:lpstr>
      <vt:lpstr>Presentación de PowerPoint</vt:lpstr>
      <vt:lpstr>Presentación de PowerPoint</vt:lpstr>
      <vt:lpstr>~70%  de los pacientes de DMD tienen deleciones de uno o mas exones en el gen de la distrofina </vt:lpstr>
      <vt:lpstr>Buscando soluciones</vt:lpstr>
      <vt:lpstr>¿Ese gen no va? ¡Cambiémoslo! (Terapia génica)</vt:lpstr>
      <vt:lpstr>1er problema: Nuestro objetivo es el músculo</vt:lpstr>
      <vt:lpstr>¿Es un virus la solución?</vt:lpstr>
      <vt:lpstr>¿Es un virus la solución?</vt:lpstr>
      <vt:lpstr>¿Cuánto falta para un tratamiento de terapia génica para DMD?</vt:lpstr>
      <vt:lpstr>¿Falta músculo? Reemplázalo (Terapia celular-buscando la célula madre perfecta) </vt:lpstr>
      <vt:lpstr>Mioblastos =&gt; miotubos</vt:lpstr>
      <vt:lpstr>Célula madre muscular: satellite cell</vt:lpstr>
      <vt:lpstr>Otras células madre musculares</vt:lpstr>
      <vt:lpstr>ENSAYO CLÍNICO  TERAPIA CELULAR  DMD </vt:lpstr>
      <vt:lpstr>Presentación de PowerPoint</vt:lpstr>
      <vt:lpstr>Medicamentos “avanzados” para DMD</vt:lpstr>
      <vt:lpstr>Aumentando la masa muscular</vt:lpstr>
      <vt:lpstr>Drogas “avanzadas” para DMD</vt:lpstr>
      <vt:lpstr>Sobre expression de utrofina upregulation</vt:lpstr>
      <vt:lpstr>Medicamentos que restauran la expression de distrofina</vt:lpstr>
      <vt:lpstr>Ensayos clínicos restauración expresión de distrofina</vt:lpstr>
      <vt:lpstr>El camino hacia un ensayo clínico</vt:lpstr>
      <vt:lpstr>Medicamentos para saltar el exon 51</vt:lpstr>
      <vt:lpstr>Presentación de PowerPoint</vt:lpstr>
      <vt:lpstr>¿Cómo se demuestra la eficacia de un ensayo?</vt:lpstr>
      <vt:lpstr>Que piden las agencias reguladoras?</vt:lpstr>
      <vt:lpstr>Presentación de PowerPoint</vt:lpstr>
      <vt:lpstr>Presentación de PowerPoint</vt:lpstr>
      <vt:lpstr>Resultados clínicos</vt:lpstr>
      <vt:lpstr>Presentación de PowerPoint</vt:lpstr>
      <vt:lpstr>Presentación de PowerPoint</vt:lpstr>
      <vt:lpstr>Presentación de PowerPoint</vt:lpstr>
      <vt:lpstr>PLANES, OBSTACULOS Y SOLUCIONES</vt:lpstr>
      <vt:lpstr>Consideraciones sobre el 6 MWT</vt:lpstr>
      <vt:lpstr>Otros problemas para ensayos clínicos</vt:lpstr>
      <vt:lpstr>Mejorando los outcome measures</vt:lpstr>
      <vt:lpstr>Mejorando los outcome measures</vt:lpstr>
      <vt:lpstr>Presentación de PowerPoint</vt:lpstr>
      <vt:lpstr>Antisense de última generación</vt:lpstr>
      <vt:lpstr>Antisense de última generación</vt:lpstr>
      <vt:lpstr>Terapia personalizada</vt:lpstr>
      <vt:lpstr>La investigación no para… </vt:lpstr>
      <vt:lpstr>Más información en nuestra web:</vt:lpstr>
      <vt:lpstr>BioCruces- Hospital Universitario de Cruces,  Barakaldo, Bizkaia</vt:lpstr>
      <vt:lpstr>Grupo Enfermedades Neuromusculares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Galder</dc:creator>
  <cp:lastModifiedBy>Virginia Arechavala Gomeza</cp:lastModifiedBy>
  <cp:revision>106</cp:revision>
  <dcterms:created xsi:type="dcterms:W3CDTF">2013-06-10T08:06:49Z</dcterms:created>
  <dcterms:modified xsi:type="dcterms:W3CDTF">2015-06-12T11:14:56Z</dcterms:modified>
</cp:coreProperties>
</file>